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85" r:id="rId2"/>
    <p:sldId id="363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422" r:id="rId12"/>
    <p:sldId id="421" r:id="rId13"/>
    <p:sldId id="423" r:id="rId14"/>
    <p:sldId id="358" r:id="rId15"/>
    <p:sldId id="359" r:id="rId16"/>
    <p:sldId id="424" r:id="rId17"/>
    <p:sldId id="360" r:id="rId18"/>
    <p:sldId id="414" r:id="rId19"/>
    <p:sldId id="361" r:id="rId20"/>
    <p:sldId id="425" r:id="rId21"/>
    <p:sldId id="370" r:id="rId22"/>
    <p:sldId id="362" r:id="rId23"/>
    <p:sldId id="364" r:id="rId24"/>
    <p:sldId id="391" r:id="rId25"/>
    <p:sldId id="393" r:id="rId26"/>
    <p:sldId id="365" r:id="rId27"/>
    <p:sldId id="367" r:id="rId28"/>
    <p:sldId id="413" r:id="rId29"/>
    <p:sldId id="412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7" r:id="rId38"/>
    <p:sldId id="408" r:id="rId39"/>
    <p:sldId id="409" r:id="rId40"/>
    <p:sldId id="411" r:id="rId41"/>
    <p:sldId id="415" r:id="rId42"/>
    <p:sldId id="416" r:id="rId43"/>
    <p:sldId id="417" r:id="rId44"/>
    <p:sldId id="418" r:id="rId45"/>
    <p:sldId id="419" r:id="rId46"/>
    <p:sldId id="42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68785" autoAdjust="0"/>
  </p:normalViewPr>
  <p:slideViewPr>
    <p:cSldViewPr snapToGrid="0" snapToObjects="1">
      <p:cViewPr varScale="1">
        <p:scale>
          <a:sx n="61" d="100"/>
          <a:sy n="61" d="100"/>
        </p:scale>
        <p:origin x="12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29837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Path Tracing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Monte Carlo Estimator for 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21" y="2595562"/>
            <a:ext cx="8551479" cy="3138581"/>
          </a:xfrm>
        </p:spPr>
        <p:txBody>
          <a:bodyPr>
            <a:normAutofit/>
          </a:bodyPr>
          <a:lstStyle/>
          <a:p>
            <a:r>
              <a:rPr lang="en-US" dirty="0"/>
              <a:t>To evaluate the radiance at </a:t>
            </a:r>
            <a:r>
              <a:rPr lang="en-US" b="1" i="1" dirty="0"/>
              <a:t>each pixel: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dirty="0"/>
              <a:t>We are generating n</a:t>
            </a:r>
            <a:r>
              <a:rPr lang="en-US" baseline="-25000" dirty="0"/>
              <a:t>s</a:t>
            </a:r>
            <a:r>
              <a:rPr lang="en-US" dirty="0"/>
              <a:t> rays per pixel</a:t>
            </a:r>
          </a:p>
          <a:p>
            <a:pPr lvl="1"/>
            <a:r>
              <a:rPr lang="en-US" dirty="0"/>
              <a:t>The expression inside the summation computes radiance from first hit</a:t>
            </a:r>
          </a:p>
          <a:p>
            <a:pPr lvl="1"/>
            <a:r>
              <a:rPr lang="en-US" dirty="0"/>
              <a:t>But, of course, it’s recursive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766902"/>
              </p:ext>
            </p:extLst>
          </p:nvPr>
        </p:nvGraphicFramePr>
        <p:xfrm>
          <a:off x="1528763" y="3295650"/>
          <a:ext cx="558958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2971800" imgH="482600" progId="Equation.3">
                  <p:embed/>
                </p:oleObj>
              </mc:Choice>
              <mc:Fallback>
                <p:oleObj name="Equation" r:id="rId4" imgW="297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8763" y="3295650"/>
                        <a:ext cx="5589587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4424" y="5783287"/>
            <a:ext cx="73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subscript </a:t>
            </a:r>
            <a:r>
              <a:rPr lang="en-US" i="1" dirty="0"/>
              <a:t>i </a:t>
            </a:r>
            <a:r>
              <a:rPr lang="en-US" dirty="0"/>
              <a:t>refers to incoming irradiance…not an index</a:t>
            </a:r>
          </a:p>
        </p:txBody>
      </p:sp>
    </p:spTree>
    <p:extLst>
      <p:ext uri="{BB962C8B-B14F-4D97-AF65-F5344CB8AC3E}">
        <p14:creationId xmlns:p14="http://schemas.microsoft.com/office/powerpoint/2010/main" val="44553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4164-C3F0-4C9F-89CC-93ED8852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that are wrong on the internet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C2D1-038E-4BAC-BDBA-7666ADB1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87" y="2377638"/>
            <a:ext cx="5522858" cy="586280"/>
          </a:xfrm>
        </p:spPr>
        <p:txBody>
          <a:bodyPr/>
          <a:lstStyle/>
          <a:p>
            <a:r>
              <a:rPr lang="en-US" dirty="0"/>
              <a:t>Path tracing does not branch…and yet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61549-85E8-40B8-B010-B7846F7C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13" y="2377637"/>
            <a:ext cx="28575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CAE6F-FD3B-47CF-BC71-FAB0EF1B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9" y="3303300"/>
            <a:ext cx="5612913" cy="30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0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6149-4E3F-4B74-AF58-03F7D978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good argument against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FF50-07BE-4FB3-95C1-ED809177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2595563"/>
            <a:ext cx="8583010" cy="478714"/>
          </a:xfrm>
        </p:spPr>
        <p:txBody>
          <a:bodyPr/>
          <a:lstStyle/>
          <a:p>
            <a:r>
              <a:rPr lang="en-US" dirty="0"/>
              <a:t>Consider the relative contribution of rays cast at different depths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DBC96-CE08-4404-B33D-C5D075845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94"/>
          <a:stretch/>
        </p:blipFill>
        <p:spPr>
          <a:xfrm>
            <a:off x="639817" y="3239813"/>
            <a:ext cx="8107950" cy="29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2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9217-C6C3-4BC7-98B8-C61688F1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4408"/>
            <a:ext cx="5108028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Path Tracer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2C7AF-5428-4549-AE2A-D020EB61C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968" y="1558183"/>
            <a:ext cx="1895984" cy="2808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FB00B-D7F6-44DB-BE00-60519F4E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0"/>
            <a:ext cx="3905250" cy="662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92568-E02E-4C4C-B4E3-915ED0865747}"/>
              </a:ext>
            </a:extLst>
          </p:cNvPr>
          <p:cNvSpPr txBox="1"/>
          <p:nvPr/>
        </p:nvSpPr>
        <p:spPr>
          <a:xfrm>
            <a:off x="482548" y="4699652"/>
            <a:ext cx="364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this code deviate from pure path tracing?</a:t>
            </a:r>
          </a:p>
          <a:p>
            <a:endParaRPr lang="en-US" dirty="0"/>
          </a:p>
          <a:p>
            <a:r>
              <a:rPr lang="en-US" dirty="0"/>
              <a:t>Why does it do that?</a:t>
            </a:r>
          </a:p>
        </p:txBody>
      </p:sp>
    </p:spTree>
    <p:extLst>
      <p:ext uri="{BB962C8B-B14F-4D97-AF65-F5344CB8AC3E}">
        <p14:creationId xmlns:p14="http://schemas.microsoft.com/office/powerpoint/2010/main" val="420822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Tracing with an Environment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60" y="2595562"/>
            <a:ext cx="8361840" cy="579239"/>
          </a:xfrm>
        </p:spPr>
        <p:txBody>
          <a:bodyPr/>
          <a:lstStyle/>
          <a:p>
            <a:r>
              <a:rPr lang="en-US" dirty="0"/>
              <a:t>Zero bounces…one bounce….five bounces</a:t>
            </a:r>
          </a:p>
        </p:txBody>
      </p:sp>
      <p:pic>
        <p:nvPicPr>
          <p:cNvPr id="4" name="Picture 3" descr="Figure26.06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0" y="3844084"/>
            <a:ext cx="2496938" cy="1664625"/>
          </a:xfrm>
          <a:prstGeom prst="rect">
            <a:avLst/>
          </a:prstGeom>
        </p:spPr>
      </p:pic>
      <p:pic>
        <p:nvPicPr>
          <p:cNvPr id="5" name="Picture 4" descr="Figure26.06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21" y="3844084"/>
            <a:ext cx="2496936" cy="1664624"/>
          </a:xfrm>
          <a:prstGeom prst="rect">
            <a:avLst/>
          </a:prstGeom>
        </p:spPr>
      </p:pic>
      <p:pic>
        <p:nvPicPr>
          <p:cNvPr id="6" name="Picture 5" descr="Figure26.06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13" y="3844084"/>
            <a:ext cx="2496938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with an Area Light</a:t>
            </a:r>
          </a:p>
        </p:txBody>
      </p:sp>
      <p:pic>
        <p:nvPicPr>
          <p:cNvPr id="6" name="Content Placeholder 5" descr="Chapter2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3" r="-672"/>
          <a:stretch/>
        </p:blipFill>
        <p:spPr>
          <a:xfrm>
            <a:off x="6674530" y="4642348"/>
            <a:ext cx="2028276" cy="1998994"/>
          </a:xfrm>
        </p:spPr>
      </p:pic>
      <p:pic>
        <p:nvPicPr>
          <p:cNvPr id="7" name="Picture 6" descr="Figure26.07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8" y="2509851"/>
            <a:ext cx="1874491" cy="1874491"/>
          </a:xfrm>
          <a:prstGeom prst="rect">
            <a:avLst/>
          </a:prstGeom>
        </p:spPr>
      </p:pic>
      <p:pic>
        <p:nvPicPr>
          <p:cNvPr id="8" name="Picture 7" descr="Figure26.07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38" y="2491256"/>
            <a:ext cx="1893086" cy="1893086"/>
          </a:xfrm>
          <a:prstGeom prst="rect">
            <a:avLst/>
          </a:prstGeom>
        </p:spPr>
      </p:pic>
      <p:pic>
        <p:nvPicPr>
          <p:cNvPr id="9" name="Picture 8" descr="Figure26.07(c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48" y="2491256"/>
            <a:ext cx="1893086" cy="1893086"/>
          </a:xfrm>
          <a:prstGeom prst="rect">
            <a:avLst/>
          </a:prstGeom>
        </p:spPr>
      </p:pic>
      <p:pic>
        <p:nvPicPr>
          <p:cNvPr id="10" name="Picture 9" descr="Figure26.07(d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0" y="2491256"/>
            <a:ext cx="1893086" cy="1893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71" y="2056851"/>
            <a:ext cx="78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   100                   1024                   10,000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6588" y="5353524"/>
            <a:ext cx="15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100,000</a:t>
            </a:r>
          </a:p>
        </p:txBody>
      </p:sp>
    </p:spTree>
    <p:extLst>
      <p:ext uri="{BB962C8B-B14F-4D97-AF65-F5344CB8AC3E}">
        <p14:creationId xmlns:p14="http://schemas.microsoft.com/office/powerpoint/2010/main" val="101901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FBF3-9FE9-41CF-B487-2B441271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Convergence….</a:t>
            </a:r>
          </a:p>
        </p:txBody>
      </p:sp>
      <p:pic>
        <p:nvPicPr>
          <p:cNvPr id="5" name="Content Placeholder 4" descr="A picture containing outdoor&#10;&#10;Description generated with high confidence">
            <a:extLst>
              <a:ext uri="{FF2B5EF4-FFF2-40B4-BE49-F238E27FC236}">
                <a16:creationId xmlns:a16="http://schemas.microsoft.com/office/drawing/2014/main" id="{33CC605D-0B55-4604-9B0D-55661B289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242" y="2098238"/>
            <a:ext cx="4309515" cy="4309515"/>
          </a:xfrm>
        </p:spPr>
      </p:pic>
    </p:spTree>
    <p:extLst>
      <p:ext uri="{BB962C8B-B14F-4D97-AF65-F5344CB8AC3E}">
        <p14:creationId xmlns:p14="http://schemas.microsoft.com/office/powerpoint/2010/main" val="141704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16" y="2218018"/>
            <a:ext cx="7610476" cy="4091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Created by curved reflectors </a:t>
            </a:r>
          </a:p>
          <a:p>
            <a:pPr lvl="1"/>
            <a:r>
              <a:rPr lang="en-US" dirty="0"/>
              <a:t>Concentrate the reflected light</a:t>
            </a:r>
          </a:p>
          <a:p>
            <a:r>
              <a:rPr lang="en-US" dirty="0"/>
              <a:t>Caustics become thinner and sharper</a:t>
            </a:r>
            <a:br>
              <a:rPr lang="en-US" dirty="0"/>
            </a:br>
            <a:r>
              <a:rPr lang="en-US" dirty="0"/>
              <a:t>as light source becomes smaller or distant</a:t>
            </a:r>
          </a:p>
          <a:p>
            <a:r>
              <a:rPr lang="en-US" dirty="0"/>
              <a:t>Path Tracing has a hard time resolving</a:t>
            </a:r>
            <a:br>
              <a:rPr lang="en-US" dirty="0"/>
            </a:br>
            <a:r>
              <a:rPr lang="en-US" dirty="0"/>
              <a:t> caustics</a:t>
            </a:r>
          </a:p>
          <a:p>
            <a:pPr lvl="1"/>
            <a:r>
              <a:rPr lang="en-US" dirty="0"/>
              <a:t>Too few paths are generated that will </a:t>
            </a:r>
            <a:br>
              <a:rPr lang="en-US" dirty="0"/>
            </a:br>
            <a:r>
              <a:rPr lang="en-US" dirty="0"/>
              <a:t>result in adding the appropriate amount of</a:t>
            </a:r>
            <a:br>
              <a:rPr lang="en-US" dirty="0"/>
            </a:br>
            <a:r>
              <a:rPr lang="en-US" dirty="0"/>
              <a:t>radiance to the caustic</a:t>
            </a:r>
          </a:p>
          <a:p>
            <a:pPr lvl="1"/>
            <a:r>
              <a:rPr lang="en-US" dirty="0"/>
              <a:t>We don’t know how to adjust sampling to </a:t>
            </a:r>
            <a:br>
              <a:rPr lang="en-US" dirty="0"/>
            </a:br>
            <a:r>
              <a:rPr lang="en-US" dirty="0"/>
              <a:t>generate them like with specular highlights</a:t>
            </a:r>
          </a:p>
          <a:p>
            <a:pPr lvl="1"/>
            <a:r>
              <a:rPr lang="en-US" dirty="0"/>
              <a:t>Alternatives to Path Tracing are needed</a:t>
            </a:r>
            <a:br>
              <a:rPr lang="en-US" dirty="0"/>
            </a:br>
            <a:r>
              <a:rPr lang="en-US" dirty="0"/>
              <a:t>(e.g. Photon Mapping)</a:t>
            </a:r>
          </a:p>
        </p:txBody>
      </p:sp>
      <p:pic>
        <p:nvPicPr>
          <p:cNvPr id="4" name="Picture 3" descr="Kausti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2368230"/>
            <a:ext cx="2829847" cy="1989736"/>
          </a:xfrm>
          <a:prstGeom prst="rect">
            <a:avLst/>
          </a:prstGeom>
        </p:spPr>
      </p:pic>
      <p:pic>
        <p:nvPicPr>
          <p:cNvPr id="5" name="Picture 4" descr="440px-Glas-1000-ene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4373543"/>
            <a:ext cx="2829847" cy="2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Caustics are Problematic</a:t>
            </a:r>
            <a:br>
              <a:rPr lang="en-US" dirty="0"/>
            </a:br>
            <a:r>
              <a:rPr lang="en-US" dirty="0"/>
              <a:t> (for Path Tracing)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6" y="2504123"/>
            <a:ext cx="3797740" cy="3670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30" y="2166303"/>
            <a:ext cx="3881130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Caustics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82" y="2170773"/>
            <a:ext cx="7610476" cy="424790"/>
          </a:xfrm>
        </p:spPr>
        <p:txBody>
          <a:bodyPr/>
          <a:lstStyle/>
          <a:p>
            <a:r>
              <a:rPr lang="en-US" dirty="0"/>
              <a:t>Recursion depth 2 versus 5</a:t>
            </a:r>
          </a:p>
        </p:txBody>
      </p:sp>
      <p:pic>
        <p:nvPicPr>
          <p:cNvPr id="4" name="Picture 3" descr="Figure26.09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3829"/>
            <a:ext cx="4362344" cy="2908230"/>
          </a:xfrm>
          <a:prstGeom prst="rect">
            <a:avLst/>
          </a:prstGeom>
        </p:spPr>
      </p:pic>
      <p:pic>
        <p:nvPicPr>
          <p:cNvPr id="5" name="Picture 4" descr="Figure26.09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6" y="3603829"/>
            <a:ext cx="4362344" cy="29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02" y="2595562"/>
            <a:ext cx="8536098" cy="3670767"/>
          </a:xfrm>
        </p:spPr>
        <p:txBody>
          <a:bodyPr/>
          <a:lstStyle/>
          <a:p>
            <a:r>
              <a:rPr lang="en-US" dirty="0"/>
              <a:t>Path tracing ≈ recursive ray-tracing</a:t>
            </a:r>
          </a:p>
          <a:p>
            <a:r>
              <a:rPr lang="en-US" dirty="0"/>
              <a:t>Turner </a:t>
            </a:r>
            <a:r>
              <a:rPr lang="en-US" dirty="0" err="1"/>
              <a:t>Whitted</a:t>
            </a:r>
            <a:r>
              <a:rPr lang="en-US" dirty="0"/>
              <a:t> [1979]: perfect specular reflection and refraction</a:t>
            </a:r>
          </a:p>
          <a:p>
            <a:r>
              <a:rPr lang="en-US" dirty="0"/>
              <a:t>Cook et al [1984]: stochastic ray-tracing </a:t>
            </a:r>
          </a:p>
          <a:p>
            <a:pPr lvl="1"/>
            <a:r>
              <a:rPr lang="en-US" dirty="0"/>
              <a:t>glossy effects</a:t>
            </a:r>
          </a:p>
          <a:p>
            <a:pPr lvl="1"/>
            <a:r>
              <a:rPr lang="en-US" dirty="0"/>
              <a:t>motion blur</a:t>
            </a:r>
          </a:p>
          <a:p>
            <a:pPr lvl="1"/>
            <a:r>
              <a:rPr lang="en-US" dirty="0"/>
              <a:t>depth of field</a:t>
            </a:r>
          </a:p>
          <a:p>
            <a:r>
              <a:rPr lang="en-US" dirty="0" err="1"/>
              <a:t>Kajiya</a:t>
            </a:r>
            <a:r>
              <a:rPr lang="en-US" dirty="0"/>
              <a:t> [1986]: rendering equation, full global illumination</a:t>
            </a:r>
          </a:p>
          <a:p>
            <a:r>
              <a:rPr lang="en-US" dirty="0" err="1"/>
              <a:t>Lafortune</a:t>
            </a:r>
            <a:r>
              <a:rPr lang="en-US" dirty="0"/>
              <a:t> [1993]: Bidirectional path-tracing</a:t>
            </a:r>
          </a:p>
          <a:p>
            <a:r>
              <a:rPr lang="en-US" dirty="0"/>
              <a:t>Jensen [1995]: Photon mapping</a:t>
            </a:r>
          </a:p>
        </p:txBody>
      </p:sp>
    </p:spTree>
    <p:extLst>
      <p:ext uri="{BB962C8B-B14F-4D97-AF65-F5344CB8AC3E}">
        <p14:creationId xmlns:p14="http://schemas.microsoft.com/office/powerpoint/2010/main" val="55120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2929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Regular Expressions for Light Paths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399" y="2368230"/>
            <a:ext cx="8913813" cy="4337370"/>
          </a:xfrm>
        </p:spPr>
        <p:txBody>
          <a:bodyPr>
            <a:normAutofit/>
          </a:bodyPr>
          <a:lstStyle/>
          <a:p>
            <a:r>
              <a:rPr lang="en-US" sz="2000" dirty="0"/>
              <a:t>L = Light</a:t>
            </a:r>
            <a:br>
              <a:rPr lang="en-US" sz="2000" dirty="0"/>
            </a:br>
            <a:r>
              <a:rPr lang="en-US" sz="2000" dirty="0"/>
              <a:t>E = Eye</a:t>
            </a:r>
            <a:br>
              <a:rPr lang="en-US" sz="2000" dirty="0"/>
            </a:br>
            <a:r>
              <a:rPr lang="en-US" sz="2000" dirty="0"/>
              <a:t>D = Diffuse surface</a:t>
            </a:r>
            <a:br>
              <a:rPr lang="en-US" sz="2000" dirty="0"/>
            </a:br>
            <a:r>
              <a:rPr lang="en-US" sz="2000" dirty="0"/>
              <a:t>S = Specular surface </a:t>
            </a:r>
          </a:p>
          <a:p>
            <a:endParaRPr lang="en-US" dirty="0"/>
          </a:p>
          <a:p>
            <a:r>
              <a:rPr lang="en-US" sz="2000" dirty="0"/>
              <a:t>Monte-Carlo ray tracing handles all paths of light: L(D|S)*E </a:t>
            </a:r>
          </a:p>
          <a:p>
            <a:pPr lvl="1"/>
            <a:r>
              <a:rPr lang="en-US" dirty="0"/>
              <a:t>but not equally well</a:t>
            </a:r>
            <a:br>
              <a:rPr lang="en-US" dirty="0"/>
            </a:br>
            <a:endParaRPr lang="en-US" dirty="0"/>
          </a:p>
          <a:p>
            <a:r>
              <a:rPr lang="en-US" sz="2000" dirty="0"/>
              <a:t>Has difficulty sampling LS*DS*E paths, e.g. a caustic</a:t>
            </a:r>
          </a:p>
        </p:txBody>
      </p:sp>
    </p:spTree>
    <p:extLst>
      <p:ext uri="{BB962C8B-B14F-4D97-AF65-F5344CB8AC3E}">
        <p14:creationId xmlns:p14="http://schemas.microsoft.com/office/powerpoint/2010/main" val="189524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2929"/>
            <a:ext cx="8913813" cy="914400"/>
          </a:xfrm>
        </p:spPr>
        <p:txBody>
          <a:bodyPr>
            <a:normAutofit/>
          </a:bodyPr>
          <a:lstStyle/>
          <a:p>
            <a:r>
              <a:rPr lang="en-US" sz="4000" dirty="0"/>
              <a:t>Rendering Caustics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57" y="1831663"/>
            <a:ext cx="5199090" cy="4337370"/>
          </a:xfrm>
        </p:spPr>
        <p:txBody>
          <a:bodyPr>
            <a:normAutofit/>
          </a:bodyPr>
          <a:lstStyle/>
          <a:p>
            <a:r>
              <a:rPr lang="en-US" sz="2000" i="1" dirty="0"/>
              <a:t>Path tracing </a:t>
            </a:r>
            <a:r>
              <a:rPr lang="en-US" sz="2000" dirty="0"/>
              <a:t>would need a very lucky first hit</a:t>
            </a:r>
          </a:p>
          <a:p>
            <a:r>
              <a:rPr lang="en-US" sz="2000" i="1" dirty="0"/>
              <a:t>Bidirectional ray tracing </a:t>
            </a:r>
            <a:r>
              <a:rPr lang="en-US" sz="2000" dirty="0"/>
              <a:t>can find caustic, but reflection of caustic still needs lucky first hit during path tracing</a:t>
            </a:r>
          </a:p>
          <a:p>
            <a:r>
              <a:rPr lang="en-US" sz="2000" i="1" dirty="0"/>
              <a:t>Metropolis light transport </a:t>
            </a:r>
            <a:r>
              <a:rPr lang="en-US" sz="2000" dirty="0"/>
              <a:t>can find a caustic path, but would need lucky perturbation to find its reflection</a:t>
            </a:r>
          </a:p>
          <a:p>
            <a:r>
              <a:rPr lang="en-US" i="1" dirty="0"/>
              <a:t>Photon Mapping </a:t>
            </a:r>
            <a:r>
              <a:rPr lang="en-US" dirty="0"/>
              <a:t>solves the problem</a:t>
            </a:r>
          </a:p>
          <a:p>
            <a:pPr lvl="1"/>
            <a:r>
              <a:rPr lang="en-US" dirty="0"/>
              <a:t>Along with subsurface scattering</a:t>
            </a:r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205319"/>
              </p:ext>
            </p:extLst>
          </p:nvPr>
        </p:nvGraphicFramePr>
        <p:xfrm>
          <a:off x="5240093" y="2141222"/>
          <a:ext cx="2047875" cy="165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Photo Editor Photo" r:id="rId3" imgW="3115110" imgH="2514286" progId="MSPhotoEd.3">
                  <p:embed/>
                </p:oleObj>
              </mc:Choice>
              <mc:Fallback>
                <p:oleObj name="Photo Editor Photo" r:id="rId3" imgW="3115110" imgH="251428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093" y="2141222"/>
                        <a:ext cx="2047875" cy="1653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6934200" y="5181600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5791200" y="62484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 flipV="1">
            <a:off x="7924800" y="3886200"/>
            <a:ext cx="685800" cy="862013"/>
            <a:chOff x="5169" y="3183"/>
            <a:chExt cx="403" cy="461"/>
          </a:xfrm>
        </p:grpSpPr>
        <p:sp>
          <p:nvSpPr>
            <p:cNvPr id="10255" name="Freeform 15"/>
            <p:cNvSpPr>
              <a:spLocks/>
            </p:cNvSpPr>
            <p:nvPr/>
          </p:nvSpPr>
          <p:spPr bwMode="auto">
            <a:xfrm>
              <a:off x="5169" y="3183"/>
              <a:ext cx="403" cy="332"/>
            </a:xfrm>
            <a:custGeom>
              <a:avLst/>
              <a:gdLst>
                <a:gd name="T0" fmla="*/ 715 w 2015"/>
                <a:gd name="T1" fmla="*/ 1582 h 1660"/>
                <a:gd name="T2" fmla="*/ 53 w 2015"/>
                <a:gd name="T3" fmla="*/ 1338 h 1660"/>
                <a:gd name="T4" fmla="*/ 333 w 2015"/>
                <a:gd name="T5" fmla="*/ 1266 h 1660"/>
                <a:gd name="T6" fmla="*/ 0 w 2015"/>
                <a:gd name="T7" fmla="*/ 998 h 1660"/>
                <a:gd name="T8" fmla="*/ 327 w 2015"/>
                <a:gd name="T9" fmla="*/ 1069 h 1660"/>
                <a:gd name="T10" fmla="*/ 89 w 2015"/>
                <a:gd name="T11" fmla="*/ 615 h 1660"/>
                <a:gd name="T12" fmla="*/ 447 w 2015"/>
                <a:gd name="T13" fmla="*/ 794 h 1660"/>
                <a:gd name="T14" fmla="*/ 297 w 2015"/>
                <a:gd name="T15" fmla="*/ 263 h 1660"/>
                <a:gd name="T16" fmla="*/ 709 w 2015"/>
                <a:gd name="T17" fmla="*/ 520 h 1660"/>
                <a:gd name="T18" fmla="*/ 1013 w 2015"/>
                <a:gd name="T19" fmla="*/ 0 h 1660"/>
                <a:gd name="T20" fmla="*/ 1144 w 2015"/>
                <a:gd name="T21" fmla="*/ 419 h 1660"/>
                <a:gd name="T22" fmla="*/ 1693 w 2015"/>
                <a:gd name="T23" fmla="*/ 66 h 1660"/>
                <a:gd name="T24" fmla="*/ 1430 w 2015"/>
                <a:gd name="T25" fmla="*/ 514 h 1660"/>
                <a:gd name="T26" fmla="*/ 1883 w 2015"/>
                <a:gd name="T27" fmla="*/ 425 h 1660"/>
                <a:gd name="T28" fmla="*/ 1651 w 2015"/>
                <a:gd name="T29" fmla="*/ 771 h 1660"/>
                <a:gd name="T30" fmla="*/ 2015 w 2015"/>
                <a:gd name="T31" fmla="*/ 723 h 1660"/>
                <a:gd name="T32" fmla="*/ 1645 w 2015"/>
                <a:gd name="T33" fmla="*/ 1075 h 1660"/>
                <a:gd name="T34" fmla="*/ 1979 w 2015"/>
                <a:gd name="T35" fmla="*/ 1033 h 1660"/>
                <a:gd name="T36" fmla="*/ 1449 w 2015"/>
                <a:gd name="T37" fmla="*/ 1392 h 1660"/>
                <a:gd name="T38" fmla="*/ 1681 w 2015"/>
                <a:gd name="T39" fmla="*/ 1457 h 1660"/>
                <a:gd name="T40" fmla="*/ 1163 w 2015"/>
                <a:gd name="T41" fmla="*/ 1660 h 1660"/>
                <a:gd name="T42" fmla="*/ 715 w 2015"/>
                <a:gd name="T43" fmla="*/ 1582 h 1660"/>
                <a:gd name="T44" fmla="*/ 715 w 2015"/>
                <a:gd name="T45" fmla="*/ 1582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5" h="1660">
                  <a:moveTo>
                    <a:pt x="715" y="1582"/>
                  </a:moveTo>
                  <a:lnTo>
                    <a:pt x="53" y="1338"/>
                  </a:lnTo>
                  <a:lnTo>
                    <a:pt x="333" y="1266"/>
                  </a:lnTo>
                  <a:lnTo>
                    <a:pt x="0" y="998"/>
                  </a:lnTo>
                  <a:lnTo>
                    <a:pt x="327" y="1069"/>
                  </a:lnTo>
                  <a:lnTo>
                    <a:pt x="89" y="615"/>
                  </a:lnTo>
                  <a:lnTo>
                    <a:pt x="447" y="794"/>
                  </a:lnTo>
                  <a:lnTo>
                    <a:pt x="297" y="263"/>
                  </a:lnTo>
                  <a:lnTo>
                    <a:pt x="709" y="520"/>
                  </a:lnTo>
                  <a:lnTo>
                    <a:pt x="1013" y="0"/>
                  </a:lnTo>
                  <a:lnTo>
                    <a:pt x="1144" y="419"/>
                  </a:lnTo>
                  <a:lnTo>
                    <a:pt x="1693" y="66"/>
                  </a:lnTo>
                  <a:lnTo>
                    <a:pt x="1430" y="514"/>
                  </a:lnTo>
                  <a:lnTo>
                    <a:pt x="1883" y="425"/>
                  </a:lnTo>
                  <a:lnTo>
                    <a:pt x="1651" y="771"/>
                  </a:lnTo>
                  <a:lnTo>
                    <a:pt x="2015" y="723"/>
                  </a:lnTo>
                  <a:lnTo>
                    <a:pt x="1645" y="1075"/>
                  </a:lnTo>
                  <a:lnTo>
                    <a:pt x="1979" y="1033"/>
                  </a:lnTo>
                  <a:lnTo>
                    <a:pt x="1449" y="1392"/>
                  </a:lnTo>
                  <a:lnTo>
                    <a:pt x="1681" y="1457"/>
                  </a:lnTo>
                  <a:lnTo>
                    <a:pt x="1163" y="1660"/>
                  </a:lnTo>
                  <a:lnTo>
                    <a:pt x="715" y="1582"/>
                  </a:lnTo>
                  <a:lnTo>
                    <a:pt x="715" y="1582"/>
                  </a:lnTo>
                  <a:close/>
                </a:path>
              </a:pathLst>
            </a:custGeom>
            <a:solidFill>
              <a:srgbClr val="FFEF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Freeform 16"/>
            <p:cNvSpPr>
              <a:spLocks/>
            </p:cNvSpPr>
            <p:nvPr/>
          </p:nvSpPr>
          <p:spPr bwMode="auto">
            <a:xfrm>
              <a:off x="5282" y="3293"/>
              <a:ext cx="201" cy="337"/>
            </a:xfrm>
            <a:custGeom>
              <a:avLst/>
              <a:gdLst>
                <a:gd name="T0" fmla="*/ 543 w 1002"/>
                <a:gd name="T1" fmla="*/ 1683 h 1683"/>
                <a:gd name="T2" fmla="*/ 721 w 1002"/>
                <a:gd name="T3" fmla="*/ 949 h 1683"/>
                <a:gd name="T4" fmla="*/ 1002 w 1002"/>
                <a:gd name="T5" fmla="*/ 519 h 1683"/>
                <a:gd name="T6" fmla="*/ 501 w 1002"/>
                <a:gd name="T7" fmla="*/ 0 h 1683"/>
                <a:gd name="T8" fmla="*/ 96 w 1002"/>
                <a:gd name="T9" fmla="*/ 233 h 1683"/>
                <a:gd name="T10" fmla="*/ 0 w 1002"/>
                <a:gd name="T11" fmla="*/ 698 h 1683"/>
                <a:gd name="T12" fmla="*/ 221 w 1002"/>
                <a:gd name="T13" fmla="*/ 1009 h 1683"/>
                <a:gd name="T14" fmla="*/ 184 w 1002"/>
                <a:gd name="T15" fmla="*/ 1605 h 1683"/>
                <a:gd name="T16" fmla="*/ 543 w 1002"/>
                <a:gd name="T17" fmla="*/ 1683 h 1683"/>
                <a:gd name="T18" fmla="*/ 543 w 1002"/>
                <a:gd name="T1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2" h="1683">
                  <a:moveTo>
                    <a:pt x="543" y="1683"/>
                  </a:moveTo>
                  <a:lnTo>
                    <a:pt x="721" y="949"/>
                  </a:lnTo>
                  <a:lnTo>
                    <a:pt x="1002" y="519"/>
                  </a:lnTo>
                  <a:lnTo>
                    <a:pt x="501" y="0"/>
                  </a:lnTo>
                  <a:lnTo>
                    <a:pt x="96" y="233"/>
                  </a:lnTo>
                  <a:lnTo>
                    <a:pt x="0" y="698"/>
                  </a:lnTo>
                  <a:lnTo>
                    <a:pt x="221" y="1009"/>
                  </a:lnTo>
                  <a:lnTo>
                    <a:pt x="184" y="1605"/>
                  </a:lnTo>
                  <a:lnTo>
                    <a:pt x="543" y="1683"/>
                  </a:lnTo>
                  <a:lnTo>
                    <a:pt x="543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Freeform 17"/>
            <p:cNvSpPr>
              <a:spLocks/>
            </p:cNvSpPr>
            <p:nvPr/>
          </p:nvSpPr>
          <p:spPr bwMode="auto">
            <a:xfrm>
              <a:off x="5300" y="3360"/>
              <a:ext cx="128" cy="184"/>
            </a:xfrm>
            <a:custGeom>
              <a:avLst/>
              <a:gdLst>
                <a:gd name="T0" fmla="*/ 160 w 637"/>
                <a:gd name="T1" fmla="*/ 883 h 919"/>
                <a:gd name="T2" fmla="*/ 214 w 637"/>
                <a:gd name="T3" fmla="*/ 794 h 919"/>
                <a:gd name="T4" fmla="*/ 167 w 637"/>
                <a:gd name="T5" fmla="*/ 477 h 919"/>
                <a:gd name="T6" fmla="*/ 0 w 637"/>
                <a:gd name="T7" fmla="*/ 208 h 919"/>
                <a:gd name="T8" fmla="*/ 119 w 637"/>
                <a:gd name="T9" fmla="*/ 95 h 919"/>
                <a:gd name="T10" fmla="*/ 208 w 637"/>
                <a:gd name="T11" fmla="*/ 167 h 919"/>
                <a:gd name="T12" fmla="*/ 273 w 637"/>
                <a:gd name="T13" fmla="*/ 0 h 919"/>
                <a:gd name="T14" fmla="*/ 411 w 637"/>
                <a:gd name="T15" fmla="*/ 143 h 919"/>
                <a:gd name="T16" fmla="*/ 637 w 637"/>
                <a:gd name="T17" fmla="*/ 125 h 919"/>
                <a:gd name="T18" fmla="*/ 626 w 637"/>
                <a:gd name="T19" fmla="*/ 322 h 919"/>
                <a:gd name="T20" fmla="*/ 476 w 637"/>
                <a:gd name="T21" fmla="*/ 561 h 919"/>
                <a:gd name="T22" fmla="*/ 363 w 637"/>
                <a:gd name="T23" fmla="*/ 854 h 919"/>
                <a:gd name="T24" fmla="*/ 393 w 637"/>
                <a:gd name="T25" fmla="*/ 406 h 919"/>
                <a:gd name="T26" fmla="*/ 280 w 637"/>
                <a:gd name="T27" fmla="*/ 448 h 919"/>
                <a:gd name="T28" fmla="*/ 178 w 637"/>
                <a:gd name="T29" fmla="*/ 341 h 919"/>
                <a:gd name="T30" fmla="*/ 292 w 637"/>
                <a:gd name="T31" fmla="*/ 781 h 919"/>
                <a:gd name="T32" fmla="*/ 303 w 637"/>
                <a:gd name="T33" fmla="*/ 919 h 919"/>
                <a:gd name="T34" fmla="*/ 160 w 637"/>
                <a:gd name="T35" fmla="*/ 883 h 919"/>
                <a:gd name="T36" fmla="*/ 160 w 637"/>
                <a:gd name="T37" fmla="*/ 883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7" h="919">
                  <a:moveTo>
                    <a:pt x="160" y="883"/>
                  </a:moveTo>
                  <a:lnTo>
                    <a:pt x="214" y="794"/>
                  </a:lnTo>
                  <a:lnTo>
                    <a:pt x="167" y="477"/>
                  </a:lnTo>
                  <a:lnTo>
                    <a:pt x="0" y="208"/>
                  </a:lnTo>
                  <a:lnTo>
                    <a:pt x="119" y="95"/>
                  </a:lnTo>
                  <a:lnTo>
                    <a:pt x="208" y="167"/>
                  </a:lnTo>
                  <a:lnTo>
                    <a:pt x="273" y="0"/>
                  </a:lnTo>
                  <a:lnTo>
                    <a:pt x="411" y="143"/>
                  </a:lnTo>
                  <a:lnTo>
                    <a:pt x="637" y="125"/>
                  </a:lnTo>
                  <a:lnTo>
                    <a:pt x="626" y="322"/>
                  </a:lnTo>
                  <a:lnTo>
                    <a:pt x="476" y="561"/>
                  </a:lnTo>
                  <a:lnTo>
                    <a:pt x="363" y="854"/>
                  </a:lnTo>
                  <a:lnTo>
                    <a:pt x="393" y="406"/>
                  </a:lnTo>
                  <a:lnTo>
                    <a:pt x="280" y="448"/>
                  </a:lnTo>
                  <a:lnTo>
                    <a:pt x="178" y="341"/>
                  </a:lnTo>
                  <a:lnTo>
                    <a:pt x="292" y="781"/>
                  </a:lnTo>
                  <a:lnTo>
                    <a:pt x="303" y="919"/>
                  </a:lnTo>
                  <a:lnTo>
                    <a:pt x="160" y="883"/>
                  </a:lnTo>
                  <a:lnTo>
                    <a:pt x="160" y="883"/>
                  </a:lnTo>
                  <a:close/>
                </a:path>
              </a:pathLst>
            </a:custGeom>
            <a:solidFill>
              <a:srgbClr val="FFF5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18"/>
            <p:cNvSpPr>
              <a:spLocks/>
            </p:cNvSpPr>
            <p:nvPr/>
          </p:nvSpPr>
          <p:spPr bwMode="auto">
            <a:xfrm>
              <a:off x="5318" y="3549"/>
              <a:ext cx="69" cy="70"/>
            </a:xfrm>
            <a:custGeom>
              <a:avLst/>
              <a:gdLst>
                <a:gd name="T0" fmla="*/ 107 w 345"/>
                <a:gd name="T1" fmla="*/ 0 h 352"/>
                <a:gd name="T2" fmla="*/ 345 w 345"/>
                <a:gd name="T3" fmla="*/ 101 h 352"/>
                <a:gd name="T4" fmla="*/ 268 w 345"/>
                <a:gd name="T5" fmla="*/ 161 h 352"/>
                <a:gd name="T6" fmla="*/ 322 w 345"/>
                <a:gd name="T7" fmla="*/ 328 h 352"/>
                <a:gd name="T8" fmla="*/ 17 w 345"/>
                <a:gd name="T9" fmla="*/ 352 h 352"/>
                <a:gd name="T10" fmla="*/ 0 w 345"/>
                <a:gd name="T11" fmla="*/ 6 h 352"/>
                <a:gd name="T12" fmla="*/ 107 w 345"/>
                <a:gd name="T13" fmla="*/ 0 h 352"/>
                <a:gd name="T14" fmla="*/ 107 w 345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" h="352">
                  <a:moveTo>
                    <a:pt x="107" y="0"/>
                  </a:moveTo>
                  <a:lnTo>
                    <a:pt x="345" y="101"/>
                  </a:lnTo>
                  <a:lnTo>
                    <a:pt x="268" y="161"/>
                  </a:lnTo>
                  <a:lnTo>
                    <a:pt x="322" y="328"/>
                  </a:lnTo>
                  <a:lnTo>
                    <a:pt x="17" y="352"/>
                  </a:lnTo>
                  <a:lnTo>
                    <a:pt x="0" y="6"/>
                  </a:lnTo>
                  <a:lnTo>
                    <a:pt x="107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C2C2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Freeform 19"/>
            <p:cNvSpPr>
              <a:spLocks/>
            </p:cNvSpPr>
            <p:nvPr/>
          </p:nvSpPr>
          <p:spPr bwMode="auto">
            <a:xfrm>
              <a:off x="5265" y="3296"/>
              <a:ext cx="113" cy="185"/>
            </a:xfrm>
            <a:custGeom>
              <a:avLst/>
              <a:gdLst>
                <a:gd name="T0" fmla="*/ 448 w 561"/>
                <a:gd name="T1" fmla="*/ 0 h 924"/>
                <a:gd name="T2" fmla="*/ 201 w 561"/>
                <a:gd name="T3" fmla="*/ 101 h 924"/>
                <a:gd name="T4" fmla="*/ 0 w 561"/>
                <a:gd name="T5" fmla="*/ 403 h 924"/>
                <a:gd name="T6" fmla="*/ 0 w 561"/>
                <a:gd name="T7" fmla="*/ 677 h 924"/>
                <a:gd name="T8" fmla="*/ 142 w 561"/>
                <a:gd name="T9" fmla="*/ 837 h 924"/>
                <a:gd name="T10" fmla="*/ 348 w 561"/>
                <a:gd name="T11" fmla="*/ 924 h 924"/>
                <a:gd name="T12" fmla="*/ 163 w 561"/>
                <a:gd name="T13" fmla="*/ 765 h 924"/>
                <a:gd name="T14" fmla="*/ 83 w 561"/>
                <a:gd name="T15" fmla="*/ 551 h 924"/>
                <a:gd name="T16" fmla="*/ 146 w 561"/>
                <a:gd name="T17" fmla="*/ 290 h 924"/>
                <a:gd name="T18" fmla="*/ 344 w 561"/>
                <a:gd name="T19" fmla="*/ 113 h 924"/>
                <a:gd name="T20" fmla="*/ 561 w 561"/>
                <a:gd name="T21" fmla="*/ 21 h 924"/>
                <a:gd name="T22" fmla="*/ 448 w 561"/>
                <a:gd name="T23" fmla="*/ 0 h 924"/>
                <a:gd name="T24" fmla="*/ 448 w 561"/>
                <a:gd name="T25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924">
                  <a:moveTo>
                    <a:pt x="448" y="0"/>
                  </a:moveTo>
                  <a:lnTo>
                    <a:pt x="201" y="101"/>
                  </a:lnTo>
                  <a:lnTo>
                    <a:pt x="0" y="403"/>
                  </a:lnTo>
                  <a:lnTo>
                    <a:pt x="0" y="677"/>
                  </a:lnTo>
                  <a:lnTo>
                    <a:pt x="142" y="837"/>
                  </a:lnTo>
                  <a:lnTo>
                    <a:pt x="348" y="924"/>
                  </a:lnTo>
                  <a:lnTo>
                    <a:pt x="163" y="765"/>
                  </a:lnTo>
                  <a:lnTo>
                    <a:pt x="83" y="551"/>
                  </a:lnTo>
                  <a:lnTo>
                    <a:pt x="146" y="290"/>
                  </a:lnTo>
                  <a:lnTo>
                    <a:pt x="344" y="113"/>
                  </a:lnTo>
                  <a:lnTo>
                    <a:pt x="561" y="21"/>
                  </a:lnTo>
                  <a:lnTo>
                    <a:pt x="448" y="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Freeform 20"/>
            <p:cNvSpPr>
              <a:spLocks/>
            </p:cNvSpPr>
            <p:nvPr/>
          </p:nvSpPr>
          <p:spPr bwMode="auto">
            <a:xfrm>
              <a:off x="5308" y="3473"/>
              <a:ext cx="58" cy="152"/>
            </a:xfrm>
            <a:custGeom>
              <a:avLst/>
              <a:gdLst>
                <a:gd name="T0" fmla="*/ 4 w 290"/>
                <a:gd name="T1" fmla="*/ 0 h 757"/>
                <a:gd name="T2" fmla="*/ 42 w 290"/>
                <a:gd name="T3" fmla="*/ 168 h 757"/>
                <a:gd name="T4" fmla="*/ 46 w 290"/>
                <a:gd name="T5" fmla="*/ 349 h 757"/>
                <a:gd name="T6" fmla="*/ 4 w 290"/>
                <a:gd name="T7" fmla="*/ 378 h 757"/>
                <a:gd name="T8" fmla="*/ 26 w 290"/>
                <a:gd name="T9" fmla="*/ 491 h 757"/>
                <a:gd name="T10" fmla="*/ 0 w 290"/>
                <a:gd name="T11" fmla="*/ 672 h 757"/>
                <a:gd name="T12" fmla="*/ 67 w 290"/>
                <a:gd name="T13" fmla="*/ 757 h 757"/>
                <a:gd name="T14" fmla="*/ 214 w 290"/>
                <a:gd name="T15" fmla="*/ 744 h 757"/>
                <a:gd name="T16" fmla="*/ 206 w 290"/>
                <a:gd name="T17" fmla="*/ 660 h 757"/>
                <a:gd name="T18" fmla="*/ 131 w 290"/>
                <a:gd name="T19" fmla="*/ 706 h 757"/>
                <a:gd name="T20" fmla="*/ 152 w 290"/>
                <a:gd name="T21" fmla="*/ 609 h 757"/>
                <a:gd name="T22" fmla="*/ 63 w 290"/>
                <a:gd name="T23" fmla="*/ 647 h 757"/>
                <a:gd name="T24" fmla="*/ 113 w 290"/>
                <a:gd name="T25" fmla="*/ 554 h 757"/>
                <a:gd name="T26" fmla="*/ 235 w 290"/>
                <a:gd name="T27" fmla="*/ 572 h 757"/>
                <a:gd name="T28" fmla="*/ 186 w 290"/>
                <a:gd name="T29" fmla="*/ 479 h 757"/>
                <a:gd name="T30" fmla="*/ 105 w 290"/>
                <a:gd name="T31" fmla="*/ 496 h 757"/>
                <a:gd name="T32" fmla="*/ 143 w 290"/>
                <a:gd name="T33" fmla="*/ 428 h 757"/>
                <a:gd name="T34" fmla="*/ 81 w 290"/>
                <a:gd name="T35" fmla="*/ 386 h 757"/>
                <a:gd name="T36" fmla="*/ 290 w 290"/>
                <a:gd name="T37" fmla="*/ 395 h 757"/>
                <a:gd name="T38" fmla="*/ 109 w 290"/>
                <a:gd name="T39" fmla="*/ 311 h 757"/>
                <a:gd name="T40" fmla="*/ 81 w 290"/>
                <a:gd name="T41" fmla="*/ 105 h 757"/>
                <a:gd name="T42" fmla="*/ 4 w 290"/>
                <a:gd name="T43" fmla="*/ 0 h 757"/>
                <a:gd name="T44" fmla="*/ 4 w 290"/>
                <a:gd name="T4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0" h="757">
                  <a:moveTo>
                    <a:pt x="4" y="0"/>
                  </a:moveTo>
                  <a:lnTo>
                    <a:pt x="42" y="168"/>
                  </a:lnTo>
                  <a:lnTo>
                    <a:pt x="46" y="349"/>
                  </a:lnTo>
                  <a:lnTo>
                    <a:pt x="4" y="378"/>
                  </a:lnTo>
                  <a:lnTo>
                    <a:pt x="26" y="491"/>
                  </a:lnTo>
                  <a:lnTo>
                    <a:pt x="0" y="672"/>
                  </a:lnTo>
                  <a:lnTo>
                    <a:pt x="67" y="757"/>
                  </a:lnTo>
                  <a:lnTo>
                    <a:pt x="214" y="744"/>
                  </a:lnTo>
                  <a:lnTo>
                    <a:pt x="206" y="660"/>
                  </a:lnTo>
                  <a:lnTo>
                    <a:pt x="131" y="706"/>
                  </a:lnTo>
                  <a:lnTo>
                    <a:pt x="152" y="609"/>
                  </a:lnTo>
                  <a:lnTo>
                    <a:pt x="63" y="647"/>
                  </a:lnTo>
                  <a:lnTo>
                    <a:pt x="113" y="554"/>
                  </a:lnTo>
                  <a:lnTo>
                    <a:pt x="235" y="572"/>
                  </a:lnTo>
                  <a:lnTo>
                    <a:pt x="186" y="479"/>
                  </a:lnTo>
                  <a:lnTo>
                    <a:pt x="105" y="496"/>
                  </a:lnTo>
                  <a:lnTo>
                    <a:pt x="143" y="428"/>
                  </a:lnTo>
                  <a:lnTo>
                    <a:pt x="81" y="386"/>
                  </a:lnTo>
                  <a:lnTo>
                    <a:pt x="290" y="395"/>
                  </a:lnTo>
                  <a:lnTo>
                    <a:pt x="109" y="311"/>
                  </a:lnTo>
                  <a:lnTo>
                    <a:pt x="81" y="10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Freeform 21"/>
            <p:cNvSpPr>
              <a:spLocks/>
            </p:cNvSpPr>
            <p:nvPr/>
          </p:nvSpPr>
          <p:spPr bwMode="auto">
            <a:xfrm>
              <a:off x="5359" y="3577"/>
              <a:ext cx="15" cy="11"/>
            </a:xfrm>
            <a:custGeom>
              <a:avLst/>
              <a:gdLst>
                <a:gd name="T0" fmla="*/ 0 w 75"/>
                <a:gd name="T1" fmla="*/ 55 h 55"/>
                <a:gd name="T2" fmla="*/ 42 w 75"/>
                <a:gd name="T3" fmla="*/ 0 h 55"/>
                <a:gd name="T4" fmla="*/ 75 w 75"/>
                <a:gd name="T5" fmla="*/ 55 h 55"/>
                <a:gd name="T6" fmla="*/ 0 w 75"/>
                <a:gd name="T7" fmla="*/ 55 h 55"/>
                <a:gd name="T8" fmla="*/ 0 w 7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5">
                  <a:moveTo>
                    <a:pt x="0" y="55"/>
                  </a:moveTo>
                  <a:lnTo>
                    <a:pt x="42" y="0"/>
                  </a:lnTo>
                  <a:lnTo>
                    <a:pt x="75" y="55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Freeform 22"/>
            <p:cNvSpPr>
              <a:spLocks/>
            </p:cNvSpPr>
            <p:nvPr/>
          </p:nvSpPr>
          <p:spPr bwMode="auto">
            <a:xfrm>
              <a:off x="5340" y="3626"/>
              <a:ext cx="42" cy="18"/>
            </a:xfrm>
            <a:custGeom>
              <a:avLst/>
              <a:gdLst>
                <a:gd name="T0" fmla="*/ 4 w 210"/>
                <a:gd name="T1" fmla="*/ 0 h 89"/>
                <a:gd name="T2" fmla="*/ 210 w 210"/>
                <a:gd name="T3" fmla="*/ 0 h 89"/>
                <a:gd name="T4" fmla="*/ 172 w 210"/>
                <a:gd name="T5" fmla="*/ 71 h 89"/>
                <a:gd name="T6" fmla="*/ 63 w 210"/>
                <a:gd name="T7" fmla="*/ 89 h 89"/>
                <a:gd name="T8" fmla="*/ 0 w 210"/>
                <a:gd name="T9" fmla="*/ 55 h 89"/>
                <a:gd name="T10" fmla="*/ 4 w 210"/>
                <a:gd name="T11" fmla="*/ 0 h 89"/>
                <a:gd name="T12" fmla="*/ 4 w 210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89">
                  <a:moveTo>
                    <a:pt x="4" y="0"/>
                  </a:moveTo>
                  <a:lnTo>
                    <a:pt x="210" y="0"/>
                  </a:lnTo>
                  <a:lnTo>
                    <a:pt x="172" y="71"/>
                  </a:lnTo>
                  <a:lnTo>
                    <a:pt x="63" y="89"/>
                  </a:lnTo>
                  <a:lnTo>
                    <a:pt x="0" y="5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Freeform 23"/>
            <p:cNvSpPr>
              <a:spLocks/>
            </p:cNvSpPr>
            <p:nvPr/>
          </p:nvSpPr>
          <p:spPr bwMode="auto">
            <a:xfrm>
              <a:off x="5393" y="3561"/>
              <a:ext cx="7" cy="46"/>
            </a:xfrm>
            <a:custGeom>
              <a:avLst/>
              <a:gdLst>
                <a:gd name="T0" fmla="*/ 29 w 33"/>
                <a:gd name="T1" fmla="*/ 0 h 227"/>
                <a:gd name="T2" fmla="*/ 0 w 33"/>
                <a:gd name="T3" fmla="*/ 156 h 227"/>
                <a:gd name="T4" fmla="*/ 33 w 33"/>
                <a:gd name="T5" fmla="*/ 227 h 227"/>
                <a:gd name="T6" fmla="*/ 29 w 33"/>
                <a:gd name="T7" fmla="*/ 0 h 227"/>
                <a:gd name="T8" fmla="*/ 29 w 33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7">
                  <a:moveTo>
                    <a:pt x="29" y="0"/>
                  </a:moveTo>
                  <a:lnTo>
                    <a:pt x="0" y="156"/>
                  </a:lnTo>
                  <a:lnTo>
                    <a:pt x="33" y="22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Freeform 24"/>
            <p:cNvSpPr>
              <a:spLocks/>
            </p:cNvSpPr>
            <p:nvPr/>
          </p:nvSpPr>
          <p:spPr bwMode="auto">
            <a:xfrm>
              <a:off x="5373" y="3476"/>
              <a:ext cx="43" cy="75"/>
            </a:xfrm>
            <a:custGeom>
              <a:avLst/>
              <a:gdLst>
                <a:gd name="T0" fmla="*/ 0 w 214"/>
                <a:gd name="T1" fmla="*/ 379 h 379"/>
                <a:gd name="T2" fmla="*/ 113 w 214"/>
                <a:gd name="T3" fmla="*/ 333 h 379"/>
                <a:gd name="T4" fmla="*/ 121 w 214"/>
                <a:gd name="T5" fmla="*/ 169 h 379"/>
                <a:gd name="T6" fmla="*/ 214 w 214"/>
                <a:gd name="T7" fmla="*/ 0 h 379"/>
                <a:gd name="T8" fmla="*/ 164 w 214"/>
                <a:gd name="T9" fmla="*/ 270 h 379"/>
                <a:gd name="T10" fmla="*/ 164 w 214"/>
                <a:gd name="T11" fmla="*/ 374 h 379"/>
                <a:gd name="T12" fmla="*/ 0 w 214"/>
                <a:gd name="T13" fmla="*/ 379 h 379"/>
                <a:gd name="T14" fmla="*/ 0 w 214"/>
                <a:gd name="T15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379">
                  <a:moveTo>
                    <a:pt x="0" y="379"/>
                  </a:moveTo>
                  <a:lnTo>
                    <a:pt x="113" y="333"/>
                  </a:lnTo>
                  <a:lnTo>
                    <a:pt x="121" y="169"/>
                  </a:lnTo>
                  <a:lnTo>
                    <a:pt x="214" y="0"/>
                  </a:lnTo>
                  <a:lnTo>
                    <a:pt x="164" y="270"/>
                  </a:lnTo>
                  <a:lnTo>
                    <a:pt x="164" y="374"/>
                  </a:lnTo>
                  <a:lnTo>
                    <a:pt x="0" y="379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Freeform 25"/>
            <p:cNvSpPr>
              <a:spLocks/>
            </p:cNvSpPr>
            <p:nvPr/>
          </p:nvSpPr>
          <p:spPr bwMode="auto">
            <a:xfrm>
              <a:off x="5401" y="3303"/>
              <a:ext cx="69" cy="163"/>
            </a:xfrm>
            <a:custGeom>
              <a:avLst/>
              <a:gdLst>
                <a:gd name="T0" fmla="*/ 83 w 344"/>
                <a:gd name="T1" fmla="*/ 815 h 815"/>
                <a:gd name="T2" fmla="*/ 247 w 344"/>
                <a:gd name="T3" fmla="*/ 663 h 815"/>
                <a:gd name="T4" fmla="*/ 290 w 344"/>
                <a:gd name="T5" fmla="*/ 432 h 815"/>
                <a:gd name="T6" fmla="*/ 197 w 344"/>
                <a:gd name="T7" fmla="*/ 176 h 815"/>
                <a:gd name="T8" fmla="*/ 0 w 344"/>
                <a:gd name="T9" fmla="*/ 0 h 815"/>
                <a:gd name="T10" fmla="*/ 163 w 344"/>
                <a:gd name="T11" fmla="*/ 67 h 815"/>
                <a:gd name="T12" fmla="*/ 327 w 344"/>
                <a:gd name="T13" fmla="*/ 260 h 815"/>
                <a:gd name="T14" fmla="*/ 344 w 344"/>
                <a:gd name="T15" fmla="*/ 550 h 815"/>
                <a:gd name="T16" fmla="*/ 239 w 344"/>
                <a:gd name="T17" fmla="*/ 769 h 815"/>
                <a:gd name="T18" fmla="*/ 83 w 344"/>
                <a:gd name="T19" fmla="*/ 815 h 815"/>
                <a:gd name="T20" fmla="*/ 83 w 344"/>
                <a:gd name="T21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15">
                  <a:moveTo>
                    <a:pt x="83" y="815"/>
                  </a:moveTo>
                  <a:lnTo>
                    <a:pt x="247" y="663"/>
                  </a:lnTo>
                  <a:lnTo>
                    <a:pt x="290" y="432"/>
                  </a:lnTo>
                  <a:lnTo>
                    <a:pt x="197" y="176"/>
                  </a:lnTo>
                  <a:lnTo>
                    <a:pt x="0" y="0"/>
                  </a:lnTo>
                  <a:lnTo>
                    <a:pt x="163" y="67"/>
                  </a:lnTo>
                  <a:lnTo>
                    <a:pt x="327" y="260"/>
                  </a:lnTo>
                  <a:lnTo>
                    <a:pt x="344" y="550"/>
                  </a:lnTo>
                  <a:lnTo>
                    <a:pt x="239" y="769"/>
                  </a:lnTo>
                  <a:lnTo>
                    <a:pt x="83" y="815"/>
                  </a:lnTo>
                  <a:lnTo>
                    <a:pt x="83" y="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Freeform 26"/>
            <p:cNvSpPr>
              <a:spLocks/>
            </p:cNvSpPr>
            <p:nvPr/>
          </p:nvSpPr>
          <p:spPr bwMode="auto">
            <a:xfrm>
              <a:off x="5319" y="3384"/>
              <a:ext cx="94" cy="147"/>
            </a:xfrm>
            <a:custGeom>
              <a:avLst/>
              <a:gdLst>
                <a:gd name="T0" fmla="*/ 172 w 471"/>
                <a:gd name="T1" fmla="*/ 736 h 736"/>
                <a:gd name="T2" fmla="*/ 168 w 471"/>
                <a:gd name="T3" fmla="*/ 538 h 736"/>
                <a:gd name="T4" fmla="*/ 0 w 471"/>
                <a:gd name="T5" fmla="*/ 126 h 736"/>
                <a:gd name="T6" fmla="*/ 38 w 471"/>
                <a:gd name="T7" fmla="*/ 55 h 736"/>
                <a:gd name="T8" fmla="*/ 117 w 471"/>
                <a:gd name="T9" fmla="*/ 156 h 736"/>
                <a:gd name="T10" fmla="*/ 185 w 471"/>
                <a:gd name="T11" fmla="*/ 4 h 736"/>
                <a:gd name="T12" fmla="*/ 231 w 471"/>
                <a:gd name="T13" fmla="*/ 0 h 736"/>
                <a:gd name="T14" fmla="*/ 252 w 471"/>
                <a:gd name="T15" fmla="*/ 135 h 736"/>
                <a:gd name="T16" fmla="*/ 311 w 471"/>
                <a:gd name="T17" fmla="*/ 97 h 736"/>
                <a:gd name="T18" fmla="*/ 336 w 471"/>
                <a:gd name="T19" fmla="*/ 156 h 736"/>
                <a:gd name="T20" fmla="*/ 449 w 471"/>
                <a:gd name="T21" fmla="*/ 59 h 736"/>
                <a:gd name="T22" fmla="*/ 471 w 471"/>
                <a:gd name="T23" fmla="*/ 139 h 736"/>
                <a:gd name="T24" fmla="*/ 336 w 471"/>
                <a:gd name="T25" fmla="*/ 458 h 736"/>
                <a:gd name="T26" fmla="*/ 293 w 471"/>
                <a:gd name="T27" fmla="*/ 643 h 736"/>
                <a:gd name="T28" fmla="*/ 273 w 471"/>
                <a:gd name="T29" fmla="*/ 580 h 736"/>
                <a:gd name="T30" fmla="*/ 332 w 471"/>
                <a:gd name="T31" fmla="*/ 379 h 736"/>
                <a:gd name="T32" fmla="*/ 424 w 471"/>
                <a:gd name="T33" fmla="*/ 152 h 736"/>
                <a:gd name="T34" fmla="*/ 386 w 471"/>
                <a:gd name="T35" fmla="*/ 152 h 736"/>
                <a:gd name="T36" fmla="*/ 327 w 471"/>
                <a:gd name="T37" fmla="*/ 248 h 736"/>
                <a:gd name="T38" fmla="*/ 293 w 471"/>
                <a:gd name="T39" fmla="*/ 147 h 736"/>
                <a:gd name="T40" fmla="*/ 256 w 471"/>
                <a:gd name="T41" fmla="*/ 189 h 736"/>
                <a:gd name="T42" fmla="*/ 244 w 471"/>
                <a:gd name="T43" fmla="*/ 266 h 736"/>
                <a:gd name="T44" fmla="*/ 214 w 471"/>
                <a:gd name="T45" fmla="*/ 260 h 736"/>
                <a:gd name="T46" fmla="*/ 202 w 471"/>
                <a:gd name="T47" fmla="*/ 72 h 736"/>
                <a:gd name="T48" fmla="*/ 125 w 471"/>
                <a:gd name="T49" fmla="*/ 223 h 736"/>
                <a:gd name="T50" fmla="*/ 42 w 471"/>
                <a:gd name="T51" fmla="*/ 160 h 736"/>
                <a:gd name="T52" fmla="*/ 168 w 471"/>
                <a:gd name="T53" fmla="*/ 383 h 736"/>
                <a:gd name="T54" fmla="*/ 206 w 471"/>
                <a:gd name="T55" fmla="*/ 572 h 736"/>
                <a:gd name="T56" fmla="*/ 172 w 471"/>
                <a:gd name="T57" fmla="*/ 736 h 736"/>
                <a:gd name="T58" fmla="*/ 172 w 471"/>
                <a:gd name="T5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736">
                  <a:moveTo>
                    <a:pt x="172" y="736"/>
                  </a:moveTo>
                  <a:lnTo>
                    <a:pt x="168" y="538"/>
                  </a:lnTo>
                  <a:lnTo>
                    <a:pt x="0" y="126"/>
                  </a:lnTo>
                  <a:lnTo>
                    <a:pt x="38" y="55"/>
                  </a:lnTo>
                  <a:lnTo>
                    <a:pt x="117" y="156"/>
                  </a:lnTo>
                  <a:lnTo>
                    <a:pt x="185" y="4"/>
                  </a:lnTo>
                  <a:lnTo>
                    <a:pt x="231" y="0"/>
                  </a:lnTo>
                  <a:lnTo>
                    <a:pt x="252" y="135"/>
                  </a:lnTo>
                  <a:lnTo>
                    <a:pt x="311" y="97"/>
                  </a:lnTo>
                  <a:lnTo>
                    <a:pt x="336" y="156"/>
                  </a:lnTo>
                  <a:lnTo>
                    <a:pt x="449" y="59"/>
                  </a:lnTo>
                  <a:lnTo>
                    <a:pt x="471" y="139"/>
                  </a:lnTo>
                  <a:lnTo>
                    <a:pt x="336" y="458"/>
                  </a:lnTo>
                  <a:lnTo>
                    <a:pt x="293" y="643"/>
                  </a:lnTo>
                  <a:lnTo>
                    <a:pt x="273" y="580"/>
                  </a:lnTo>
                  <a:lnTo>
                    <a:pt x="332" y="379"/>
                  </a:lnTo>
                  <a:lnTo>
                    <a:pt x="424" y="152"/>
                  </a:lnTo>
                  <a:lnTo>
                    <a:pt x="386" y="152"/>
                  </a:lnTo>
                  <a:lnTo>
                    <a:pt x="327" y="248"/>
                  </a:lnTo>
                  <a:lnTo>
                    <a:pt x="293" y="147"/>
                  </a:lnTo>
                  <a:lnTo>
                    <a:pt x="256" y="189"/>
                  </a:lnTo>
                  <a:lnTo>
                    <a:pt x="244" y="266"/>
                  </a:lnTo>
                  <a:lnTo>
                    <a:pt x="214" y="260"/>
                  </a:lnTo>
                  <a:lnTo>
                    <a:pt x="202" y="72"/>
                  </a:lnTo>
                  <a:lnTo>
                    <a:pt x="125" y="223"/>
                  </a:lnTo>
                  <a:lnTo>
                    <a:pt x="42" y="160"/>
                  </a:lnTo>
                  <a:lnTo>
                    <a:pt x="168" y="383"/>
                  </a:lnTo>
                  <a:lnTo>
                    <a:pt x="206" y="572"/>
                  </a:lnTo>
                  <a:lnTo>
                    <a:pt x="172" y="736"/>
                  </a:lnTo>
                  <a:lnTo>
                    <a:pt x="172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7" name="Group 27"/>
          <p:cNvGrpSpPr>
            <a:grpSpLocks/>
          </p:cNvGrpSpPr>
          <p:nvPr/>
        </p:nvGrpSpPr>
        <p:grpSpPr bwMode="auto">
          <a:xfrm flipH="1">
            <a:off x="6096000" y="4078288"/>
            <a:ext cx="685800" cy="341312"/>
            <a:chOff x="2976" y="2897"/>
            <a:chExt cx="702" cy="359"/>
          </a:xfrm>
        </p:grpSpPr>
        <p:sp>
          <p:nvSpPr>
            <p:cNvPr id="10268" name="Freeform 28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Freeform 29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Freeform 30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Freeform 31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Freeform 32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Freeform 33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Freeform 34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Freeform 35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Freeform 36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Freeform 37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Freeform 38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Freeform 39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Freeform 40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Freeform 41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Freeform 42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Freeform 43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Freeform 44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Freeform 45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6" name="Freeform 46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7" name="Freeform 47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Freeform 48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Freeform 49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7543800" y="4495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7086600" y="5181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7086600" y="6096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 flipV="1">
            <a:off x="7010400" y="60198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 flipV="1">
            <a:off x="70104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 flipV="1">
            <a:off x="6629400" y="44196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96" name="Picture 56" descr="metal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6" y="257186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08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Tracing :</a:t>
            </a:r>
            <a:br>
              <a:rPr lang="en-US" dirty="0"/>
            </a:br>
            <a:r>
              <a:rPr lang="en-US" dirty="0"/>
              <a:t>Speedup through Light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166535"/>
            <a:ext cx="6479629" cy="4371840"/>
          </a:xfrm>
        </p:spPr>
        <p:txBody>
          <a:bodyPr>
            <a:normAutofit/>
          </a:bodyPr>
          <a:lstStyle/>
          <a:p>
            <a:r>
              <a:rPr lang="en-US" sz="1800" dirty="0"/>
              <a:t>Can employ a hybrid approach</a:t>
            </a:r>
          </a:p>
          <a:p>
            <a:pPr lvl="1"/>
            <a:r>
              <a:rPr lang="en-US" sz="1600" dirty="0"/>
              <a:t>Direct illumination computed by sampling lights</a:t>
            </a:r>
          </a:p>
          <a:p>
            <a:pPr lvl="1"/>
            <a:r>
              <a:rPr lang="en-US" sz="1600" dirty="0"/>
              <a:t>Indirect illumination computed by path tracing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800" dirty="0"/>
              <a:t>Must take care not to render direct illumination twice</a:t>
            </a:r>
          </a:p>
          <a:p>
            <a:pPr lvl="1"/>
            <a:r>
              <a:rPr lang="en-US" sz="1600" dirty="0"/>
              <a:t>Sample direct illumination with a shadow ray</a:t>
            </a:r>
          </a:p>
          <a:p>
            <a:pPr lvl="1"/>
            <a:r>
              <a:rPr lang="en-US" sz="1600" dirty="0"/>
              <a:t>Indirect illumination as before</a:t>
            </a:r>
          </a:p>
          <a:p>
            <a:pPr lvl="2"/>
            <a:r>
              <a:rPr lang="en-US" sz="1600" dirty="0"/>
              <a:t>Hit on a light returns radiance if ray depth ≠ 1</a:t>
            </a:r>
          </a:p>
        </p:txBody>
      </p:sp>
      <p:pic>
        <p:nvPicPr>
          <p:cNvPr id="4" name="Picture 3" descr="Figure26.1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2159408"/>
            <a:ext cx="2100237" cy="2100237"/>
          </a:xfrm>
          <a:prstGeom prst="rect">
            <a:avLst/>
          </a:prstGeom>
        </p:spPr>
      </p:pic>
      <p:pic>
        <p:nvPicPr>
          <p:cNvPr id="5" name="Picture 4" descr="Figure26.1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4424672"/>
            <a:ext cx="2100237" cy="2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5" y="2574048"/>
            <a:ext cx="9184690" cy="3670767"/>
          </a:xfrm>
        </p:spPr>
        <p:txBody>
          <a:bodyPr/>
          <a:lstStyle/>
          <a:p>
            <a:r>
              <a:rPr lang="en-US" dirty="0"/>
              <a:t>Rays are traced from the lights and from the cameras</a:t>
            </a:r>
          </a:p>
          <a:p>
            <a:r>
              <a:rPr lang="en-US" dirty="0"/>
              <a:t>Endpoints and midpoints of paths are linked up to estimate radiance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D:\Teksten\agibook-slides\5\5-1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23" y="4204468"/>
            <a:ext cx="3257352" cy="1901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4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Bidirectional Path Tracing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166" y="2413876"/>
            <a:ext cx="6921500" cy="3670767"/>
          </a:xfrm>
        </p:spPr>
        <p:txBody>
          <a:bodyPr>
            <a:normAutofit/>
          </a:bodyPr>
          <a:lstStyle/>
          <a:p>
            <a:r>
              <a:rPr lang="en-US" dirty="0" err="1"/>
              <a:t>Lafortune</a:t>
            </a:r>
            <a:r>
              <a:rPr lang="en-US" dirty="0"/>
              <a:t> &amp; </a:t>
            </a:r>
            <a:r>
              <a:rPr lang="en-US" dirty="0" err="1"/>
              <a:t>Willems</a:t>
            </a:r>
            <a:r>
              <a:rPr lang="en-US" dirty="0"/>
              <a:t>, </a:t>
            </a:r>
            <a:r>
              <a:rPr lang="en-US" dirty="0" err="1"/>
              <a:t>Compugraphics</a:t>
            </a:r>
            <a:r>
              <a:rPr lang="en-US" dirty="0"/>
              <a:t> 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93, </a:t>
            </a:r>
            <a:r>
              <a:rPr lang="en-US" dirty="0" err="1"/>
              <a:t>Veach</a:t>
            </a:r>
            <a:r>
              <a:rPr lang="en-US" dirty="0"/>
              <a:t> &amp; </a:t>
            </a:r>
            <a:r>
              <a:rPr lang="en-US" dirty="0" err="1"/>
              <a:t>Guibas</a:t>
            </a:r>
            <a:r>
              <a:rPr lang="en-US" dirty="0"/>
              <a:t>, EGRW 94</a:t>
            </a:r>
          </a:p>
          <a:p>
            <a:r>
              <a:rPr lang="en-US" dirty="0"/>
              <a:t>Send paths from light source, record path vertices</a:t>
            </a:r>
          </a:p>
          <a:p>
            <a:r>
              <a:rPr lang="en-US" dirty="0"/>
              <a:t>Send paths from eye, record path vertices</a:t>
            </a:r>
          </a:p>
          <a:p>
            <a:r>
              <a:rPr lang="en-US" dirty="0"/>
              <a:t>Use shadow rays to connect every vertex of eye path with every vertex in light path</a:t>
            </a:r>
          </a:p>
          <a:p>
            <a:r>
              <a:rPr lang="en-US" dirty="0"/>
              <a:t>Creates abundance of paths from light to eye</a:t>
            </a:r>
          </a:p>
          <a:p>
            <a:r>
              <a:rPr lang="en-US" dirty="0"/>
              <a:t>Need weighted average of these path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10300" y="2185890"/>
            <a:ext cx="2514600" cy="1828800"/>
            <a:chOff x="5943600" y="1524000"/>
            <a:chExt cx="2514600" cy="1828800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 flipV="1">
              <a:off x="7315200" y="1600200"/>
              <a:ext cx="685800" cy="862013"/>
              <a:chOff x="5169" y="3183"/>
              <a:chExt cx="403" cy="461"/>
            </a:xfrm>
          </p:grpSpPr>
          <p:sp>
            <p:nvSpPr>
              <p:cNvPr id="36869" name="Freeform 5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0" name="Freeform 6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1" name="Freeform 7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2" name="Freeform 8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3" name="Freeform 9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4" name="Freeform 10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5" name="Freeform 11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6" name="Freeform 12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7" name="Freeform 13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8" name="Freeform 14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9" name="Freeform 15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0" name="Freeform 16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1" name="Group 17"/>
            <p:cNvGrpSpPr>
              <a:grpSpLocks/>
            </p:cNvGrpSpPr>
            <p:nvPr/>
          </p:nvGrpSpPr>
          <p:grpSpPr bwMode="auto">
            <a:xfrm flipH="1">
              <a:off x="5943600" y="2133600"/>
              <a:ext cx="685800" cy="341313"/>
              <a:chOff x="2976" y="2897"/>
              <a:chExt cx="702" cy="359"/>
            </a:xfrm>
          </p:grpSpPr>
          <p:sp>
            <p:nvSpPr>
              <p:cNvPr id="36882" name="Freeform 18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3" name="Freeform 19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4" name="Freeform 20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5" name="Freeform 21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6" name="Freeform 22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7" name="Freeform 23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8" name="Freeform 24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9" name="Freeform 25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0" name="Freeform 26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1" name="Freeform 27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2" name="Freeform 28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3" name="Freeform 29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4" name="Freeform 30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5" name="Freeform 31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6" name="Freeform 32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7" name="Freeform 33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8" name="Freeform 34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9" name="Freeform 35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0" name="Freeform 36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1" name="Freeform 37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2" name="Freeform 38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3" name="Freeform 39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>
              <a:off x="6553200" y="3352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V="1">
              <a:off x="8458200" y="1524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7" name="Line 43"/>
            <p:cNvSpPr>
              <a:spLocks noChangeShapeType="1"/>
            </p:cNvSpPr>
            <p:nvPr/>
          </p:nvSpPr>
          <p:spPr bwMode="auto">
            <a:xfrm>
              <a:off x="7772400" y="2133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53" name="Line 89"/>
            <p:cNvSpPr>
              <a:spLocks noChangeShapeType="1"/>
            </p:cNvSpPr>
            <p:nvPr/>
          </p:nvSpPr>
          <p:spPr bwMode="auto">
            <a:xfrm flipH="1">
              <a:off x="7772400" y="2438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3" name="Line 139"/>
            <p:cNvSpPr>
              <a:spLocks noChangeShapeType="1"/>
            </p:cNvSpPr>
            <p:nvPr/>
          </p:nvSpPr>
          <p:spPr bwMode="auto">
            <a:xfrm flipH="1" flipV="1">
              <a:off x="6324600" y="2286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5" name="Line 141"/>
            <p:cNvSpPr>
              <a:spLocks noChangeShapeType="1"/>
            </p:cNvSpPr>
            <p:nvPr/>
          </p:nvSpPr>
          <p:spPr bwMode="auto">
            <a:xfrm flipV="1">
              <a:off x="7315200" y="2971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10300" y="4546499"/>
            <a:ext cx="2514600" cy="1828800"/>
            <a:chOff x="5943600" y="3810000"/>
            <a:chExt cx="2514600" cy="1828800"/>
          </a:xfrm>
        </p:grpSpPr>
        <p:grpSp>
          <p:nvGrpSpPr>
            <p:cNvPr id="36910" name="Group 46"/>
            <p:cNvGrpSpPr>
              <a:grpSpLocks/>
            </p:cNvGrpSpPr>
            <p:nvPr/>
          </p:nvGrpSpPr>
          <p:grpSpPr bwMode="auto">
            <a:xfrm flipV="1">
              <a:off x="7315200" y="3886200"/>
              <a:ext cx="685800" cy="862013"/>
              <a:chOff x="5169" y="3183"/>
              <a:chExt cx="403" cy="461"/>
            </a:xfrm>
          </p:grpSpPr>
          <p:sp>
            <p:nvSpPr>
              <p:cNvPr id="36911" name="Freeform 47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2" name="Freeform 48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3" name="Freeform 49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4" name="Freeform 50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5" name="Freeform 51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6" name="Freeform 52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7" name="Freeform 53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8" name="Freeform 54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9" name="Freeform 55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0" name="Freeform 56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1" name="Freeform 57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2" name="Freeform 58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3" name="Group 59"/>
            <p:cNvGrpSpPr>
              <a:grpSpLocks/>
            </p:cNvGrpSpPr>
            <p:nvPr/>
          </p:nvGrpSpPr>
          <p:grpSpPr bwMode="auto">
            <a:xfrm flipH="1">
              <a:off x="5943600" y="4419600"/>
              <a:ext cx="685800" cy="341313"/>
              <a:chOff x="2976" y="2897"/>
              <a:chExt cx="702" cy="359"/>
            </a:xfrm>
          </p:grpSpPr>
          <p:sp>
            <p:nvSpPr>
              <p:cNvPr id="36924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6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7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8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9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3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4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5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6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0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1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2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3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46" name="Line 82"/>
            <p:cNvSpPr>
              <a:spLocks noChangeShapeType="1"/>
            </p:cNvSpPr>
            <p:nvPr/>
          </p:nvSpPr>
          <p:spPr bwMode="auto">
            <a:xfrm>
              <a:off x="6553200" y="5638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47" name="Line 83"/>
            <p:cNvSpPr>
              <a:spLocks noChangeShapeType="1"/>
            </p:cNvSpPr>
            <p:nvPr/>
          </p:nvSpPr>
          <p:spPr bwMode="auto">
            <a:xfrm flipV="1">
              <a:off x="8458200" y="3810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0" name="Line 146"/>
            <p:cNvSpPr>
              <a:spLocks noChangeShapeType="1"/>
            </p:cNvSpPr>
            <p:nvPr/>
          </p:nvSpPr>
          <p:spPr bwMode="auto">
            <a:xfrm>
              <a:off x="7772400" y="4419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1" name="Line 147"/>
            <p:cNvSpPr>
              <a:spLocks noChangeShapeType="1"/>
            </p:cNvSpPr>
            <p:nvPr/>
          </p:nvSpPr>
          <p:spPr bwMode="auto">
            <a:xfrm flipH="1">
              <a:off x="7772400" y="4724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2" name="Line 148"/>
            <p:cNvSpPr>
              <a:spLocks noChangeShapeType="1"/>
            </p:cNvSpPr>
            <p:nvPr/>
          </p:nvSpPr>
          <p:spPr bwMode="auto">
            <a:xfrm flipH="1" flipV="1">
              <a:off x="6324600" y="4572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3" name="Line 149"/>
            <p:cNvSpPr>
              <a:spLocks noChangeShapeType="1"/>
            </p:cNvSpPr>
            <p:nvPr/>
          </p:nvSpPr>
          <p:spPr bwMode="auto">
            <a:xfrm flipV="1">
              <a:off x="7315200" y="5257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4" name="Line 150"/>
            <p:cNvSpPr>
              <a:spLocks noChangeShapeType="1"/>
            </p:cNvSpPr>
            <p:nvPr/>
          </p:nvSpPr>
          <p:spPr bwMode="auto">
            <a:xfrm flipV="1">
              <a:off x="7315200" y="4724400"/>
              <a:ext cx="11430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5" name="Line 151"/>
            <p:cNvSpPr>
              <a:spLocks noChangeShapeType="1"/>
            </p:cNvSpPr>
            <p:nvPr/>
          </p:nvSpPr>
          <p:spPr bwMode="auto">
            <a:xfrm flipV="1">
              <a:off x="7772400" y="5257800"/>
              <a:ext cx="685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6" name="Line 152"/>
            <p:cNvSpPr>
              <a:spLocks noChangeShapeType="1"/>
            </p:cNvSpPr>
            <p:nvPr/>
          </p:nvSpPr>
          <p:spPr bwMode="auto">
            <a:xfrm>
              <a:off x="6324600" y="4572000"/>
              <a:ext cx="2133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7" name="Line 153"/>
            <p:cNvSpPr>
              <a:spLocks noChangeShapeType="1"/>
            </p:cNvSpPr>
            <p:nvPr/>
          </p:nvSpPr>
          <p:spPr bwMode="auto">
            <a:xfrm>
              <a:off x="6324600" y="4572000"/>
              <a:ext cx="1447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8" name="Line 154"/>
            <p:cNvSpPr>
              <a:spLocks noChangeShapeType="1"/>
            </p:cNvSpPr>
            <p:nvPr/>
          </p:nvSpPr>
          <p:spPr bwMode="auto">
            <a:xfrm flipV="1">
              <a:off x="6324600" y="4419600"/>
              <a:ext cx="1143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9" name="Line 155"/>
            <p:cNvSpPr>
              <a:spLocks noChangeShapeType="1"/>
            </p:cNvSpPr>
            <p:nvPr/>
          </p:nvSpPr>
          <p:spPr bwMode="auto">
            <a:xfrm flipV="1">
              <a:off x="7315200" y="4572000"/>
              <a:ext cx="304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20" name="Line 156"/>
            <p:cNvSpPr>
              <a:spLocks noChangeShapeType="1"/>
            </p:cNvSpPr>
            <p:nvPr/>
          </p:nvSpPr>
          <p:spPr bwMode="auto">
            <a:xfrm>
              <a:off x="7772400" y="4495800"/>
              <a:ext cx="6858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Metropolis Light Transport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87" y="2685782"/>
            <a:ext cx="5743576" cy="3670767"/>
          </a:xfrm>
        </p:spPr>
        <p:txBody>
          <a:bodyPr/>
          <a:lstStyle/>
          <a:p>
            <a:r>
              <a:rPr lang="en-US"/>
              <a:t>Based on Metropolis </a:t>
            </a:r>
            <a:r>
              <a:rPr lang="en-US" i="1"/>
              <a:t>et al.</a:t>
            </a:r>
            <a:r>
              <a:rPr lang="en-US"/>
              <a:t>, Equation of State Calculations by Fast Compting Machines, J. Chemical Physics 21(6), 1953, pp. 1087-1092.</a:t>
            </a:r>
          </a:p>
          <a:p>
            <a:r>
              <a:rPr lang="en-US"/>
              <a:t>Adapted to bidirectional path tracing by Veach &amp; Guibas, S97 </a:t>
            </a:r>
          </a:p>
          <a:p>
            <a:r>
              <a:rPr lang="en-US"/>
              <a:t>Start with a connected path of light from the light source to the eye</a:t>
            </a:r>
          </a:p>
          <a:p>
            <a:r>
              <a:rPr lang="en-US"/>
              <a:t>Perturb the path of light to find new paths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69747" y="2833420"/>
            <a:ext cx="2692337" cy="1919020"/>
            <a:chOff x="6070663" y="1828800"/>
            <a:chExt cx="2692337" cy="1919020"/>
          </a:xfrm>
        </p:grpSpPr>
        <p:grpSp>
          <p:nvGrpSpPr>
            <p:cNvPr id="37935" name="Group 47"/>
            <p:cNvGrpSpPr>
              <a:grpSpLocks/>
            </p:cNvGrpSpPr>
            <p:nvPr/>
          </p:nvGrpSpPr>
          <p:grpSpPr bwMode="auto">
            <a:xfrm flipV="1">
              <a:off x="7620000" y="1905000"/>
              <a:ext cx="685800" cy="862013"/>
              <a:chOff x="5169" y="3183"/>
              <a:chExt cx="403" cy="461"/>
            </a:xfrm>
          </p:grpSpPr>
          <p:sp>
            <p:nvSpPr>
              <p:cNvPr id="37936" name="Freeform 48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Freeform 49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Freeform 50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Freeform 51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Freeform 52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Freeform 53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Freeform 54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Freeform 55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4" name="Freeform 56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5" name="Freeform 57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Freeform 58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Freeform 59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60"/>
            <p:cNvGrpSpPr>
              <a:grpSpLocks/>
            </p:cNvGrpSpPr>
            <p:nvPr/>
          </p:nvGrpSpPr>
          <p:grpSpPr bwMode="auto">
            <a:xfrm flipH="1">
              <a:off x="6248400" y="2438400"/>
              <a:ext cx="685800" cy="341313"/>
              <a:chOff x="2976" y="2897"/>
              <a:chExt cx="702" cy="359"/>
            </a:xfrm>
          </p:grpSpPr>
          <p:sp>
            <p:nvSpPr>
              <p:cNvPr id="37949" name="Freeform 61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0" name="Freeform 62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Freeform 63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2" name="Freeform 64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3" name="Freeform 65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Freeform 66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5" name="Freeform 67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6" name="Freeform 68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Freeform 69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8" name="Freeform 70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9" name="Freeform 71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0" name="Freeform 72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1" name="Freeform 73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Freeform 74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3" name="Freeform 75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4" name="Freeform 76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5" name="Freeform 77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6" name="Freeform 78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7" name="Freeform 79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8" name="Freeform 80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9" name="Freeform 81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0" name="Freeform 82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1" name="Line 83"/>
            <p:cNvSpPr>
              <a:spLocks noChangeShapeType="1"/>
            </p:cNvSpPr>
            <p:nvPr/>
          </p:nvSpPr>
          <p:spPr bwMode="auto">
            <a:xfrm>
              <a:off x="6070663" y="3747820"/>
              <a:ext cx="1437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2" name="Line 84"/>
            <p:cNvSpPr>
              <a:spLocks noChangeShapeType="1"/>
            </p:cNvSpPr>
            <p:nvPr/>
          </p:nvSpPr>
          <p:spPr bwMode="auto">
            <a:xfrm flipV="1">
              <a:off x="8763000" y="18288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3" name="Line 85"/>
            <p:cNvSpPr>
              <a:spLocks noChangeShapeType="1"/>
            </p:cNvSpPr>
            <p:nvPr/>
          </p:nvSpPr>
          <p:spPr bwMode="auto">
            <a:xfrm>
              <a:off x="8077200" y="24384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4" name="Line 86"/>
            <p:cNvSpPr>
              <a:spLocks noChangeShapeType="1"/>
            </p:cNvSpPr>
            <p:nvPr/>
          </p:nvSpPr>
          <p:spPr bwMode="auto">
            <a:xfrm flipH="1">
              <a:off x="7289863" y="2833420"/>
              <a:ext cx="517569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5" name="Line 87"/>
            <p:cNvSpPr>
              <a:spLocks noChangeShapeType="1"/>
            </p:cNvSpPr>
            <p:nvPr/>
          </p:nvSpPr>
          <p:spPr bwMode="auto">
            <a:xfrm flipV="1">
              <a:off x="7289863" y="3366820"/>
              <a:ext cx="517569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 flipH="1" flipV="1">
              <a:off x="6070663" y="2757220"/>
              <a:ext cx="920122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8001000" y="2514600"/>
              <a:ext cx="7620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80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Pure Light Tracing Algorithm</a:t>
            </a:r>
          </a:p>
        </p:txBody>
      </p:sp>
      <p:pic>
        <p:nvPicPr>
          <p:cNvPr id="5" name="Picture 2" descr="D:\Teksten\agibook-slides\5\5-1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" y="2152855"/>
            <a:ext cx="3970970" cy="41446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583" y="2368230"/>
            <a:ext cx="46814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For each pixel, we evaluate a measurement equation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Generate sample points and directions on lights 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Importance of those samples to the pixel evaluated, leading to a radiance estimate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5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Russian Roulette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path generator needs a stopping condition</a:t>
            </a:r>
          </a:p>
          <a:p>
            <a:pPr lvl="1"/>
            <a:r>
              <a:rPr lang="en-US" dirty="0"/>
              <a:t>What is wrong with a simple depth limit?</a:t>
            </a:r>
          </a:p>
          <a:p>
            <a:r>
              <a:rPr lang="en-US" dirty="0"/>
              <a:t>When a ray hits a light</a:t>
            </a:r>
          </a:p>
          <a:p>
            <a:pPr lvl="1"/>
            <a:r>
              <a:rPr lang="en-US" dirty="0"/>
              <a:t>Radiance needs to be multiplied by what factors from previous intersection points?</a:t>
            </a:r>
          </a:p>
          <a:p>
            <a:pPr lvl="1"/>
            <a:r>
              <a:rPr lang="en-US" dirty="0"/>
              <a:t>Suppose we store this factor along a path…what cutoff criterion is suggested by that possibility?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48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Russian Roulette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Imagine evaluating </a:t>
            </a:r>
            <a:r>
              <a:rPr lang="en-US" i="1" dirty="0"/>
              <a:t>I </a:t>
            </a:r>
            <a:r>
              <a:rPr lang="en-US" dirty="0"/>
              <a:t>as follows: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f(x) is recursive, what is the probability the recursion stops at each evaluation point?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81427"/>
              </p:ext>
            </p:extLst>
          </p:nvPr>
        </p:nvGraphicFramePr>
        <p:xfrm>
          <a:off x="5441028" y="2385858"/>
          <a:ext cx="2957872" cy="305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Equation" r:id="rId3" imgW="1536700" imgH="1587500" progId="Equation.3">
                  <p:embed/>
                </p:oleObj>
              </mc:Choice>
              <mc:Fallback>
                <p:oleObj name="Equation" r:id="rId3" imgW="1536700" imgH="158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1028" y="2385858"/>
                        <a:ext cx="2957872" cy="3055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:\Teksten\agibook-slides\5\5-3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44" y="3174802"/>
            <a:ext cx="2066525" cy="2004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2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Russian Roulette and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 </a:t>
            </a:r>
            <a:r>
              <a:rPr lang="en-US" b="1" i="1" dirty="0"/>
              <a:t>biased</a:t>
            </a:r>
            <a:r>
              <a:rPr lang="en-US" dirty="0"/>
              <a:t> algorithm changes the expected value of the Monte Carlo estimator so that it no longer matches the value of the integral. 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Is RR biased? Look at the previous picture….</a:t>
            </a:r>
          </a:p>
          <a:p>
            <a:pPr lvl="1"/>
            <a:r>
              <a:rPr lang="en-US" dirty="0"/>
              <a:t>What is the benefit of a high absorption factor?</a:t>
            </a:r>
          </a:p>
          <a:p>
            <a:pPr lvl="1"/>
            <a:r>
              <a:rPr lang="en-US" dirty="0"/>
              <a:t>What is the drawback?</a:t>
            </a:r>
          </a:p>
          <a:p>
            <a:pPr lvl="1"/>
            <a:r>
              <a:rPr lang="en-US" dirty="0"/>
              <a:t>Imagine we set P to the reflectance of a surface. </a:t>
            </a:r>
            <a:br>
              <a:rPr lang="en-US" dirty="0"/>
            </a:br>
            <a:r>
              <a:rPr lang="en-US" dirty="0"/>
              <a:t>What surfaces absorb the path with greater frequency?</a:t>
            </a:r>
          </a:p>
        </p:txBody>
      </p:sp>
    </p:spTree>
    <p:extLst>
      <p:ext uri="{BB962C8B-B14F-4D97-AF65-F5344CB8AC3E}">
        <p14:creationId xmlns:p14="http://schemas.microsoft.com/office/powerpoint/2010/main" val="182719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Ray-Tracing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83" y="2406790"/>
            <a:ext cx="3365321" cy="3670767"/>
          </a:xfrm>
        </p:spPr>
        <p:txBody>
          <a:bodyPr>
            <a:normAutofit/>
          </a:bodyPr>
          <a:lstStyle/>
          <a:p>
            <a:r>
              <a:rPr lang="en-US" dirty="0"/>
              <a:t>1979, Turner </a:t>
            </a:r>
            <a:r>
              <a:rPr lang="en-US" dirty="0" err="1"/>
              <a:t>Whitted</a:t>
            </a:r>
            <a:endParaRPr lang="en-US" dirty="0"/>
          </a:p>
          <a:p>
            <a:r>
              <a:rPr lang="en-US" dirty="0"/>
              <a:t>As an aside:</a:t>
            </a:r>
          </a:p>
          <a:p>
            <a:pPr lvl="1"/>
            <a:r>
              <a:rPr lang="en-US" dirty="0"/>
              <a:t>74 minutes </a:t>
            </a:r>
            <a:r>
              <a:rPr lang="en-US"/>
              <a:t>at 640x480</a:t>
            </a:r>
            <a:br>
              <a:rPr lang="en-US"/>
            </a:br>
            <a:endParaRPr lang="en-US" dirty="0"/>
          </a:p>
          <a:p>
            <a:pPr lvl="1"/>
            <a:r>
              <a:rPr lang="en-US" dirty="0"/>
              <a:t>By Moore’s Law we should now have 1024x1024 at 16 </a:t>
            </a:r>
            <a:r>
              <a:rPr lang="en-US" dirty="0" err="1"/>
              <a:t>f.p.s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Good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262" y="2595562"/>
            <a:ext cx="8204638" cy="3670767"/>
          </a:xfrm>
        </p:spPr>
        <p:txBody>
          <a:bodyPr/>
          <a:lstStyle/>
          <a:p>
            <a:r>
              <a:rPr lang="en-US" dirty="0"/>
              <a:t>Path tracing can simulate most types of light transport</a:t>
            </a:r>
          </a:p>
          <a:p>
            <a:pPr lvl="1"/>
            <a:r>
              <a:rPr lang="en-US" dirty="0"/>
              <a:t>Exception: Caustics</a:t>
            </a:r>
          </a:p>
          <a:p>
            <a:pPr lvl="1"/>
            <a:r>
              <a:rPr lang="en-US" dirty="0"/>
              <a:t>Exception: Scattering (subsurface or participating media)</a:t>
            </a:r>
          </a:p>
          <a:p>
            <a:r>
              <a:rPr lang="en-US" dirty="0"/>
              <a:t>General surfaces – only requires ray intersections</a:t>
            </a:r>
          </a:p>
          <a:p>
            <a:r>
              <a:rPr lang="en-US" i="1" dirty="0"/>
              <a:t>Unbiased</a:t>
            </a:r>
            <a:r>
              <a:rPr lang="en-US" dirty="0"/>
              <a:t> estimates  </a:t>
            </a:r>
          </a:p>
          <a:p>
            <a:pPr lvl="1"/>
            <a:r>
              <a:rPr lang="en-US" dirty="0"/>
              <a:t>at any point, the expected value is correct</a:t>
            </a:r>
          </a:p>
          <a:p>
            <a:pPr lvl="1"/>
            <a:r>
              <a:rPr lang="en-US" dirty="0"/>
              <a:t> although variance might be high</a:t>
            </a:r>
          </a:p>
        </p:txBody>
      </p:sp>
    </p:spTree>
    <p:extLst>
      <p:ext uri="{BB962C8B-B14F-4D97-AF65-F5344CB8AC3E}">
        <p14:creationId xmlns:p14="http://schemas.microsoft.com/office/powerpoint/2010/main" val="2413180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Bad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014" y="2595562"/>
            <a:ext cx="8456886" cy="3670767"/>
          </a:xfrm>
        </p:spPr>
        <p:txBody>
          <a:bodyPr/>
          <a:lstStyle/>
          <a:p>
            <a:r>
              <a:rPr lang="en-US" dirty="0"/>
              <a:t>It treats every pixel independently, and every point on every surface independently</a:t>
            </a:r>
          </a:p>
          <a:p>
            <a:pPr lvl="1"/>
            <a:r>
              <a:rPr lang="en-US" dirty="0"/>
              <a:t>Good for </a:t>
            </a:r>
            <a:r>
              <a:rPr lang="en-US" dirty="0" err="1"/>
              <a:t>specularities</a:t>
            </a:r>
            <a:r>
              <a:rPr lang="en-US" dirty="0"/>
              <a:t>, which vary quickly over surfaces</a:t>
            </a:r>
          </a:p>
          <a:p>
            <a:pPr lvl="1"/>
            <a:r>
              <a:rPr lang="en-US" dirty="0"/>
              <a:t>Bad for diffuse illumination, which varies very slowly over surfaces (except at sharp shadow boundaries)</a:t>
            </a:r>
          </a:p>
          <a:p>
            <a:r>
              <a:rPr lang="en-US" dirty="0"/>
              <a:t>Effort is wasted getting good estimates for</a:t>
            </a:r>
          </a:p>
          <a:p>
            <a:pPr lvl="1"/>
            <a:r>
              <a:rPr lang="en-US" dirty="0"/>
              <a:t>Direct illumination, which is responsible for the most obvious illumination discontinuities (edges)</a:t>
            </a:r>
          </a:p>
          <a:p>
            <a:pPr lvl="1"/>
            <a:r>
              <a:rPr lang="en-US" dirty="0"/>
              <a:t>Diffuse illumination, which varies slowly over a surface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8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Re-Use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326472"/>
            <a:ext cx="7924800" cy="1676400"/>
          </a:xfrm>
        </p:spPr>
        <p:txBody>
          <a:bodyPr/>
          <a:lstStyle/>
          <a:p>
            <a:r>
              <a:rPr lang="en-US" dirty="0"/>
              <a:t>Consider a diffuse surface for which we want an outgoing radiance estimate</a:t>
            </a:r>
          </a:p>
          <a:p>
            <a:r>
              <a:rPr lang="en-US" dirty="0"/>
              <a:t>Typically, we would cast more rays to get it, but what if we already know what happened at a nearby spot?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5000" y="4773071"/>
            <a:ext cx="4495800" cy="1524000"/>
            <a:chOff x="1752600" y="3657600"/>
            <a:chExt cx="4495800" cy="1524000"/>
          </a:xfrm>
        </p:grpSpPr>
        <p:sp>
          <p:nvSpPr>
            <p:cNvPr id="457732" name="Line 4"/>
            <p:cNvSpPr>
              <a:spLocks noChangeShapeType="1"/>
            </p:cNvSpPr>
            <p:nvPr/>
          </p:nvSpPr>
          <p:spPr bwMode="auto">
            <a:xfrm>
              <a:off x="3048000" y="5181600"/>
              <a:ext cx="2743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3" name="Line 5"/>
            <p:cNvSpPr>
              <a:spLocks noChangeShapeType="1"/>
            </p:cNvSpPr>
            <p:nvPr/>
          </p:nvSpPr>
          <p:spPr bwMode="auto">
            <a:xfrm>
              <a:off x="1752600" y="365760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4" name="Line 6"/>
            <p:cNvSpPr>
              <a:spLocks noChangeShapeType="1"/>
            </p:cNvSpPr>
            <p:nvPr/>
          </p:nvSpPr>
          <p:spPr bwMode="auto">
            <a:xfrm>
              <a:off x="1752600" y="3657600"/>
              <a:ext cx="457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5" name="Line 7"/>
            <p:cNvSpPr>
              <a:spLocks noChangeShapeType="1"/>
            </p:cNvSpPr>
            <p:nvPr/>
          </p:nvSpPr>
          <p:spPr bwMode="auto">
            <a:xfrm>
              <a:off x="1752600" y="3657600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6" name="Line 8"/>
            <p:cNvSpPr>
              <a:spLocks noChangeShapeType="1"/>
            </p:cNvSpPr>
            <p:nvPr/>
          </p:nvSpPr>
          <p:spPr bwMode="auto">
            <a:xfrm flipV="1">
              <a:off x="2667000" y="41148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7" name="Line 9"/>
            <p:cNvSpPr>
              <a:spLocks noChangeShapeType="1"/>
            </p:cNvSpPr>
            <p:nvPr/>
          </p:nvSpPr>
          <p:spPr bwMode="auto">
            <a:xfrm>
              <a:off x="3200400" y="4114800"/>
              <a:ext cx="11430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8" name="AutoShape 10"/>
            <p:cNvSpPr>
              <a:spLocks noChangeArrowheads="1"/>
            </p:cNvSpPr>
            <p:nvPr/>
          </p:nvSpPr>
          <p:spPr bwMode="auto">
            <a:xfrm>
              <a:off x="5943600" y="3657600"/>
              <a:ext cx="304800" cy="3048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740" name="Line 12"/>
            <p:cNvSpPr>
              <a:spLocks noChangeShapeType="1"/>
            </p:cNvSpPr>
            <p:nvPr/>
          </p:nvSpPr>
          <p:spPr bwMode="auto">
            <a:xfrm flipH="1">
              <a:off x="4800600" y="3810000"/>
              <a:ext cx="1295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41" name="Line 13"/>
            <p:cNvSpPr>
              <a:spLocks noChangeShapeType="1"/>
            </p:cNvSpPr>
            <p:nvPr/>
          </p:nvSpPr>
          <p:spPr bwMode="auto">
            <a:xfrm flipH="1">
              <a:off x="4419600" y="3962400"/>
              <a:ext cx="3810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75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Diffuse Dependency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2595562"/>
            <a:ext cx="9205596" cy="3670767"/>
          </a:xfrm>
        </p:spPr>
        <p:txBody>
          <a:bodyPr/>
          <a:lstStyle/>
          <a:p>
            <a:r>
              <a:rPr lang="en-US" dirty="0"/>
              <a:t>Diffuse reflectance depends only on irradiance at the surface point</a:t>
            </a:r>
          </a:p>
          <a:p>
            <a:pPr lvl="1"/>
            <a:r>
              <a:rPr lang="en-US" dirty="0"/>
              <a:t>Amount of light incoming from a specific direction is sort of irrelevant</a:t>
            </a:r>
          </a:p>
          <a:p>
            <a:r>
              <a:rPr lang="en-US" dirty="0"/>
              <a:t>This tends to vary slowly over a surface </a:t>
            </a:r>
          </a:p>
          <a:p>
            <a:pPr lvl="1"/>
            <a:r>
              <a:rPr lang="en-US" dirty="0"/>
              <a:t>Directional light gives constant irradiance over a planar surface</a:t>
            </a:r>
          </a:p>
          <a:p>
            <a:pPr lvl="1"/>
            <a:r>
              <a:rPr lang="en-US" dirty="0"/>
              <a:t>Point light varies only with the cosine of the angle – slowly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52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Idea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 information about previous paths</a:t>
            </a:r>
          </a:p>
          <a:p>
            <a:r>
              <a:rPr lang="en-US" dirty="0"/>
              <a:t>When the irradiance at a point is required</a:t>
            </a:r>
          </a:p>
          <a:p>
            <a:pPr lvl="1"/>
            <a:r>
              <a:rPr lang="en-US" dirty="0"/>
              <a:t>Construct irradiance estimates from the stored data</a:t>
            </a:r>
          </a:p>
          <a:p>
            <a:r>
              <a:rPr lang="en-US" dirty="0"/>
              <a:t>The sub-problems are:</a:t>
            </a:r>
          </a:p>
          <a:p>
            <a:pPr lvl="1"/>
            <a:r>
              <a:rPr lang="en-US" dirty="0"/>
              <a:t>How do you get the samples in the first place?</a:t>
            </a:r>
          </a:p>
          <a:p>
            <a:pPr lvl="1"/>
            <a:r>
              <a:rPr lang="en-US" dirty="0"/>
              <a:t>How to you store them?</a:t>
            </a:r>
          </a:p>
          <a:p>
            <a:pPr lvl="1"/>
            <a:r>
              <a:rPr lang="en-US" dirty="0"/>
              <a:t>How do you construct the estimate? </a:t>
            </a:r>
          </a:p>
        </p:txBody>
      </p:sp>
    </p:spTree>
    <p:extLst>
      <p:ext uri="{BB962C8B-B14F-4D97-AF65-F5344CB8AC3E}">
        <p14:creationId xmlns:p14="http://schemas.microsoft.com/office/powerpoint/2010/main" val="165896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Caching</a:t>
            </a:r>
            <a:endParaRPr lang="en-US" sz="2400" dirty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965" y="2595562"/>
            <a:ext cx="8518935" cy="3670767"/>
          </a:xfrm>
        </p:spPr>
        <p:txBody>
          <a:bodyPr>
            <a:normAutofit/>
          </a:bodyPr>
          <a:lstStyle/>
          <a:p>
            <a:r>
              <a:rPr lang="en-US" dirty="0"/>
              <a:t>Start with a basic path tracing algorithm, but …</a:t>
            </a:r>
          </a:p>
          <a:p>
            <a:pPr lvl="1"/>
            <a:r>
              <a:rPr lang="en-US" dirty="0"/>
              <a:t>Maintain a spatial data structure storing irradiance arriving at points</a:t>
            </a:r>
          </a:p>
          <a:p>
            <a:pPr lvl="1"/>
            <a:r>
              <a:rPr lang="en-US" dirty="0"/>
              <a:t>If you hit a diffuse surface, </a:t>
            </a:r>
          </a:p>
          <a:p>
            <a:pPr lvl="2"/>
            <a:r>
              <a:rPr lang="en-US" dirty="0"/>
              <a:t>Build an estimate of irradiance at that point using stored date </a:t>
            </a:r>
          </a:p>
          <a:p>
            <a:pPr lvl="1"/>
            <a:r>
              <a:rPr lang="en-US" dirty="0"/>
              <a:t>If the estimate is good, use it</a:t>
            </a:r>
          </a:p>
          <a:p>
            <a:pPr lvl="1"/>
            <a:r>
              <a:rPr lang="en-US" dirty="0"/>
              <a:t>If not, use path tracing to estimate the irradiance and store it</a:t>
            </a:r>
          </a:p>
          <a:p>
            <a:r>
              <a:rPr lang="en-US" dirty="0"/>
              <a:t>Some questions:</a:t>
            </a:r>
          </a:p>
          <a:p>
            <a:pPr lvl="1"/>
            <a:r>
              <a:rPr lang="en-US" dirty="0"/>
              <a:t>How do we store the samples?</a:t>
            </a:r>
          </a:p>
          <a:p>
            <a:pPr lvl="1"/>
            <a:r>
              <a:rPr lang="en-US" dirty="0"/>
              <a:t>How do we decide whether  to compute a new value? </a:t>
            </a:r>
          </a:p>
        </p:txBody>
      </p:sp>
    </p:spTree>
    <p:extLst>
      <p:ext uri="{BB962C8B-B14F-4D97-AF65-F5344CB8AC3E}">
        <p14:creationId xmlns:p14="http://schemas.microsoft.com/office/powerpoint/2010/main" val="2810282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Samples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603" y="2595562"/>
            <a:ext cx="8347297" cy="3670767"/>
          </a:xfrm>
        </p:spPr>
        <p:txBody>
          <a:bodyPr>
            <a:normAutofit/>
          </a:bodyPr>
          <a:lstStyle/>
          <a:p>
            <a:r>
              <a:rPr lang="en-US" dirty="0"/>
              <a:t>It </a:t>
            </a:r>
            <a:r>
              <a:rPr lang="en-US" dirty="0" err="1"/>
              <a:t>doesn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much matter how you store the samples</a:t>
            </a:r>
          </a:p>
          <a:p>
            <a:pPr lvl="1"/>
            <a:r>
              <a:rPr lang="en-US" dirty="0"/>
              <a:t>Data structure must support</a:t>
            </a:r>
          </a:p>
          <a:p>
            <a:pPr lvl="2"/>
            <a:r>
              <a:rPr lang="en-US" dirty="0"/>
              <a:t>insertion of new samples, and </a:t>
            </a:r>
          </a:p>
          <a:p>
            <a:pPr lvl="2"/>
            <a:r>
              <a:rPr lang="en-US" dirty="0"/>
              <a:t>search for nearby samples, indexed on position</a:t>
            </a:r>
          </a:p>
          <a:p>
            <a:pPr lvl="1"/>
            <a:r>
              <a:rPr lang="en-US" dirty="0"/>
              <a:t>The RADIANCE system has Irradiance Caching, and it uses Octrees</a:t>
            </a:r>
          </a:p>
          <a:p>
            <a:r>
              <a:rPr lang="en-US" dirty="0"/>
              <a:t>What to store:</a:t>
            </a:r>
          </a:p>
          <a:p>
            <a:pPr lvl="1"/>
            <a:r>
              <a:rPr lang="en-US" dirty="0"/>
              <a:t>Irradiance </a:t>
            </a:r>
          </a:p>
          <a:p>
            <a:pPr lvl="1"/>
            <a:r>
              <a:rPr lang="en-US" dirty="0"/>
              <a:t>The location</a:t>
            </a:r>
          </a:p>
          <a:p>
            <a:pPr lvl="1"/>
            <a:r>
              <a:rPr lang="en-US" dirty="0"/>
              <a:t>The normal at that location </a:t>
            </a:r>
          </a:p>
        </p:txBody>
      </p:sp>
    </p:spTree>
    <p:extLst>
      <p:ext uri="{BB962C8B-B14F-4D97-AF65-F5344CB8AC3E}">
        <p14:creationId xmlns:p14="http://schemas.microsoft.com/office/powerpoint/2010/main" val="3489200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an Estimate Good?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298" y="2286663"/>
            <a:ext cx="8913702" cy="3670767"/>
          </a:xfrm>
        </p:spPr>
        <p:txBody>
          <a:bodyPr/>
          <a:lstStyle/>
          <a:p>
            <a:r>
              <a:rPr lang="en-US" dirty="0"/>
              <a:t>The quality of an estimate is based on geometric considerations</a:t>
            </a:r>
          </a:p>
          <a:p>
            <a:r>
              <a:rPr lang="en-US" dirty="0"/>
              <a:t>Examine:</a:t>
            </a:r>
          </a:p>
          <a:p>
            <a:pPr lvl="1"/>
            <a:r>
              <a:rPr lang="en-US" dirty="0"/>
              <a:t>Surface curvature between the required point and the existing data </a:t>
            </a:r>
          </a:p>
          <a:p>
            <a:pPr lvl="2"/>
            <a:r>
              <a:rPr lang="en-US" dirty="0"/>
              <a:t>diffuse illumination changes with curvature</a:t>
            </a:r>
          </a:p>
          <a:p>
            <a:pPr lvl="1"/>
            <a:r>
              <a:rPr lang="en-US" dirty="0"/>
              <a:t>Brightness of and the distance to other surfaces</a:t>
            </a:r>
          </a:p>
          <a:p>
            <a:pPr lvl="2"/>
            <a:r>
              <a:rPr lang="en-US" dirty="0"/>
              <a:t>Influences how fast incoming illumination can change</a:t>
            </a:r>
          </a:p>
          <a:p>
            <a:r>
              <a:rPr lang="en-US" dirty="0"/>
              <a:t>If existing values are used, weight contribution by quality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2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Factors</a:t>
            </a:r>
          </a:p>
        </p:txBody>
      </p:sp>
      <p:pic>
        <p:nvPicPr>
          <p:cNvPr id="462852" name="Picture 4" descr="PBR-16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280733"/>
            <a:ext cx="6629400" cy="2390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853" name="Text Box 5"/>
          <p:cNvSpPr txBox="1">
            <a:spLocks noChangeArrowheads="1"/>
          </p:cNvSpPr>
          <p:nvPr/>
        </p:nvSpPr>
        <p:spPr bwMode="auto">
          <a:xfrm>
            <a:off x="685800" y="4671508"/>
            <a:ext cx="4130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Small distance, but maybe big change in irradiance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5254403" y="4663955"/>
            <a:ext cx="283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Points and </a:t>
            </a:r>
            <a:r>
              <a:rPr lang="en-US" dirty="0" err="1"/>
              <a:t>normals</a:t>
            </a:r>
            <a:r>
              <a:rPr lang="en-US" dirty="0"/>
              <a:t> should be close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1447800" y="5851525"/>
            <a:ext cx="6264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Corners lead to fast changes in irradiance</a:t>
            </a:r>
          </a:p>
        </p:txBody>
      </p:sp>
    </p:spTree>
    <p:extLst>
      <p:ext uri="{BB962C8B-B14F-4D97-AF65-F5344CB8AC3E}">
        <p14:creationId xmlns:p14="http://schemas.microsoft.com/office/powerpoint/2010/main" val="223319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Locations of Estimates</a:t>
            </a:r>
          </a:p>
        </p:txBody>
      </p:sp>
      <p:pic>
        <p:nvPicPr>
          <p:cNvPr id="2" name="Picture 1" descr="irradiancecache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20" y="2038256"/>
            <a:ext cx="7192860" cy="43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Ray-Tracing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11" y="2406790"/>
            <a:ext cx="4805856" cy="3670767"/>
          </a:xfrm>
        </p:spPr>
        <p:txBody>
          <a:bodyPr>
            <a:normAutofit/>
          </a:bodyPr>
          <a:lstStyle/>
          <a:p>
            <a:r>
              <a:rPr lang="en-US" dirty="0"/>
              <a:t>Recursive</a:t>
            </a:r>
          </a:p>
          <a:p>
            <a:r>
              <a:rPr lang="en-US" dirty="0"/>
              <a:t>Three types of rays are generated </a:t>
            </a:r>
          </a:p>
          <a:p>
            <a:pPr lvl="1"/>
            <a:r>
              <a:rPr lang="en-US" dirty="0"/>
              <a:t>shadow</a:t>
            </a:r>
          </a:p>
          <a:p>
            <a:pPr lvl="1"/>
            <a:r>
              <a:rPr lang="en-US" dirty="0"/>
              <a:t>reflection</a:t>
            </a:r>
          </a:p>
          <a:p>
            <a:pPr lvl="1"/>
            <a:r>
              <a:rPr lang="en-US" dirty="0"/>
              <a:t>refraction</a:t>
            </a:r>
          </a:p>
          <a:p>
            <a:r>
              <a:rPr lang="en-US" dirty="0"/>
              <a:t>Enables transparency and mirrors</a:t>
            </a:r>
          </a:p>
          <a:p>
            <a:r>
              <a:rPr lang="en-US" dirty="0"/>
              <a:t>Is not a good approximation for global illumination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7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Notes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47" y="2595562"/>
            <a:ext cx="8604865" cy="3670767"/>
          </a:xfrm>
        </p:spPr>
        <p:txBody>
          <a:bodyPr>
            <a:normAutofit/>
          </a:bodyPr>
          <a:lstStyle/>
          <a:p>
            <a:r>
              <a:rPr lang="en-US" dirty="0"/>
              <a:t>In a full system, choices must be made as to what constitutes a diffuse surface</a:t>
            </a:r>
          </a:p>
          <a:p>
            <a:pPr lvl="1"/>
            <a:r>
              <a:rPr lang="en-US" dirty="0"/>
              <a:t>PBRT assumes anything that </a:t>
            </a:r>
            <a:r>
              <a:rPr lang="en-US" dirty="0" err="1"/>
              <a:t>isn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specular</a:t>
            </a:r>
          </a:p>
          <a:p>
            <a:pPr lvl="1"/>
            <a:r>
              <a:rPr lang="en-US" dirty="0"/>
              <a:t>Error goes up as reflectance varies further from diffuse</a:t>
            </a:r>
          </a:p>
          <a:p>
            <a:r>
              <a:rPr lang="en-US" dirty="0"/>
              <a:t>Must account for transmission and reflection</a:t>
            </a:r>
          </a:p>
          <a:p>
            <a:pPr lvl="1"/>
            <a:r>
              <a:rPr lang="en-US" dirty="0"/>
              <a:t>Separate irradiance estimates for both sides of a surface</a:t>
            </a:r>
          </a:p>
        </p:txBody>
      </p:sp>
    </p:spTree>
    <p:extLst>
      <p:ext uri="{BB962C8B-B14F-4D97-AF65-F5344CB8AC3E}">
        <p14:creationId xmlns:p14="http://schemas.microsoft.com/office/powerpoint/2010/main" val="405262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Blur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4" y="2199322"/>
            <a:ext cx="7610476" cy="3670767"/>
          </a:xfrm>
        </p:spPr>
        <p:txBody>
          <a:bodyPr/>
          <a:lstStyle/>
          <a:p>
            <a:r>
              <a:rPr lang="en-US" dirty="0"/>
              <a:t>One implementation (courtesy of Peter Shirley)</a:t>
            </a:r>
          </a:p>
          <a:p>
            <a:pPr lvl="1"/>
            <a:r>
              <a:rPr lang="en-US" dirty="0"/>
              <a:t>Have a time associated with a ray</a:t>
            </a:r>
          </a:p>
          <a:p>
            <a:pPr lvl="1"/>
            <a:r>
              <a:rPr lang="en-US" dirty="0"/>
              <a:t>Generate rays with a time randomly chosen in [start, end]</a:t>
            </a:r>
          </a:p>
          <a:p>
            <a:pPr lvl="1"/>
            <a:r>
              <a:rPr lang="en-US" dirty="0"/>
              <a:t>Objects have time parameter as well</a:t>
            </a:r>
          </a:p>
          <a:p>
            <a:pPr lvl="2"/>
            <a:r>
              <a:rPr lang="en-US" dirty="0"/>
              <a:t>Object can return its position at a given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2" y="4034705"/>
            <a:ext cx="3315970" cy="249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06" y="4034705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9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Blur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3" y="4198620"/>
            <a:ext cx="61468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2054491"/>
            <a:ext cx="6012180" cy="2144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7480" y="2331720"/>
            <a:ext cx="227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</a:t>
            </a:r>
          </a:p>
          <a:p>
            <a:r>
              <a:rPr lang="en-US" dirty="0"/>
              <a:t>Ray Tracing: The Next Week by Peter Shirley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4246252"/>
            <a:ext cx="1576859" cy="24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33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Participating Media (Volumes)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8282"/>
            <a:ext cx="9037319" cy="5115878"/>
          </a:xfrm>
        </p:spPr>
        <p:txBody>
          <a:bodyPr>
            <a:normAutofit/>
          </a:bodyPr>
          <a:lstStyle/>
          <a:p>
            <a:r>
              <a:rPr lang="en-US" dirty="0"/>
              <a:t>Warning: There are better ways to implement fog/smoke</a:t>
            </a:r>
          </a:p>
          <a:p>
            <a:pPr lvl="1"/>
            <a:r>
              <a:rPr lang="en-US" dirty="0"/>
              <a:t>They are also more complicated and computationally intensive</a:t>
            </a:r>
          </a:p>
          <a:p>
            <a:r>
              <a:rPr lang="en-US" dirty="0"/>
              <a:t>We can cheat by using a model of a solid object</a:t>
            </a:r>
          </a:p>
          <a:p>
            <a:pPr lvl="1"/>
            <a:r>
              <a:rPr lang="en-US" dirty="0"/>
              <a:t>Make it probabilistic…</a:t>
            </a:r>
          </a:p>
          <a:p>
            <a:pPr lvl="1"/>
            <a:r>
              <a:rPr lang="en-US" dirty="0"/>
              <a:t>Ray passes through object with some probability 1-P</a:t>
            </a:r>
          </a:p>
          <a:p>
            <a:pPr lvl="1"/>
            <a:r>
              <a:rPr lang="en-US" dirty="0"/>
              <a:t>P is the probability the ray scatters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We’ll model a constant density volume</a:t>
            </a:r>
          </a:p>
          <a:p>
            <a:pPr lvl="1"/>
            <a:r>
              <a:rPr lang="en-US" dirty="0"/>
              <a:t>P = C*</a:t>
            </a:r>
            <a:r>
              <a:rPr lang="en-US" dirty="0" err="1"/>
              <a:t>dL</a:t>
            </a:r>
            <a:endParaRPr lang="en-US" dirty="0"/>
          </a:p>
          <a:p>
            <a:pPr lvl="2"/>
            <a:r>
              <a:rPr lang="en-US" dirty="0"/>
              <a:t>C is proportional to the optical density of the volume</a:t>
            </a:r>
          </a:p>
          <a:p>
            <a:pPr lvl="2"/>
            <a:r>
              <a:rPr lang="en-US" dirty="0" err="1"/>
              <a:t>dL</a:t>
            </a:r>
            <a:r>
              <a:rPr lang="en-US" dirty="0"/>
              <a:t> is a small distance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9" y="3415359"/>
            <a:ext cx="3002279" cy="19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3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04" y="2184082"/>
            <a:ext cx="7610476" cy="3670767"/>
          </a:xfrm>
        </p:spPr>
        <p:txBody>
          <a:bodyPr/>
          <a:lstStyle/>
          <a:p>
            <a:r>
              <a:rPr lang="en-US" dirty="0"/>
              <a:t>So….</a:t>
            </a:r>
          </a:p>
          <a:p>
            <a:pPr lvl="1"/>
            <a:r>
              <a:rPr lang="en-US" dirty="0"/>
              <a:t>Define a density</a:t>
            </a:r>
          </a:p>
          <a:p>
            <a:pPr lvl="1"/>
            <a:r>
              <a:rPr lang="en-US" dirty="0"/>
              <a:t>Determine the distance the ray travels through the volume</a:t>
            </a:r>
          </a:p>
          <a:p>
            <a:pPr lvl="1"/>
            <a:r>
              <a:rPr lang="en-US" dirty="0"/>
              <a:t>Flip a biased coin to see if the ray escapes or not</a:t>
            </a:r>
          </a:p>
          <a:p>
            <a:r>
              <a:rPr lang="en-US" dirty="0"/>
              <a:t>What effect will this not generate?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80" y="3718560"/>
            <a:ext cx="2824561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5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2778979"/>
            <a:ext cx="7610475" cy="2450028"/>
          </a:xfrm>
        </p:spPr>
      </p:pic>
    </p:spTree>
    <p:extLst>
      <p:ext uri="{BB962C8B-B14F-4D97-AF65-F5344CB8AC3E}">
        <p14:creationId xmlns:p14="http://schemas.microsoft.com/office/powerpoint/2010/main" val="441913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656"/>
            <a:ext cx="8913813" cy="914400"/>
          </a:xfrm>
        </p:spPr>
        <p:txBody>
          <a:bodyPr/>
          <a:lstStyle/>
          <a:p>
            <a:r>
              <a:rPr lang="en-US" dirty="0"/>
              <a:t>Code….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38" y="1325688"/>
            <a:ext cx="5987021" cy="5199255"/>
          </a:xfrm>
        </p:spPr>
      </p:pic>
    </p:spTree>
    <p:extLst>
      <p:ext uri="{BB962C8B-B14F-4D97-AF65-F5344CB8AC3E}">
        <p14:creationId xmlns:p14="http://schemas.microsoft.com/office/powerpoint/2010/main" val="110422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Illumination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81949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Whitted</a:t>
            </a:r>
            <a:r>
              <a:rPr lang="en-US" dirty="0"/>
              <a:t> ray-tracing can’t discover certain light paths</a:t>
            </a:r>
          </a:p>
          <a:p>
            <a:r>
              <a:rPr lang="en-US" dirty="0"/>
              <a:t>The l1 to l2 path below wouldn’t be discovered  </a:t>
            </a:r>
          </a:p>
        </p:txBody>
      </p:sp>
      <p:pic>
        <p:nvPicPr>
          <p:cNvPr id="4" name="Picture 3" descr="Figure26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4" y="3442944"/>
            <a:ext cx="8227591" cy="29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41112"/>
            <a:ext cx="9144000" cy="3670767"/>
          </a:xfrm>
        </p:spPr>
        <p:txBody>
          <a:bodyPr/>
          <a:lstStyle/>
          <a:p>
            <a:r>
              <a:rPr lang="en-US" dirty="0"/>
              <a:t>Path Tracing: more completely approximates the rendering equation</a:t>
            </a:r>
          </a:p>
          <a:p>
            <a:r>
              <a:rPr lang="en-US" dirty="0"/>
              <a:t>Each ray is followed in a scene until:</a:t>
            </a:r>
          </a:p>
          <a:p>
            <a:pPr lvl="1"/>
            <a:r>
              <a:rPr lang="en-US" dirty="0"/>
              <a:t>It hits a light</a:t>
            </a:r>
          </a:p>
          <a:p>
            <a:pPr lvl="1"/>
            <a:r>
              <a:rPr lang="en-US" dirty="0"/>
              <a:t>Maximum recursion depth is reached</a:t>
            </a:r>
          </a:p>
          <a:p>
            <a:pPr lvl="1"/>
            <a:r>
              <a:rPr lang="en-US" dirty="0"/>
              <a:t>The ray leaves the scene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igure26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80" y="4418555"/>
            <a:ext cx="6155596" cy="21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/>
              <a:t>At each hit point, a PDF is determines reflected ray direction</a:t>
            </a:r>
          </a:p>
          <a:p>
            <a:r>
              <a:rPr lang="en-US" dirty="0"/>
              <a:t>In pure Path Tracing radiance only comes from area lights</a:t>
            </a:r>
          </a:p>
          <a:p>
            <a:pPr lvl="1"/>
            <a:r>
              <a:rPr lang="en-US" dirty="0"/>
              <a:t>no point or directional lighting</a:t>
            </a:r>
          </a:p>
          <a:p>
            <a:r>
              <a:rPr lang="en-US" dirty="0"/>
              <a:t>A primary ray and its reflected rays are a </a:t>
            </a:r>
            <a:r>
              <a:rPr lang="en-US" i="1" dirty="0"/>
              <a:t>ray path</a:t>
            </a:r>
          </a:p>
          <a:p>
            <a:r>
              <a:rPr lang="en-US" dirty="0"/>
              <a:t>Shoot multiple rays per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4" y="4528957"/>
            <a:ext cx="5765800" cy="214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2FAF8-98D2-46D0-8953-AD05DCA6DA1B}"/>
              </a:ext>
            </a:extLst>
          </p:cNvPr>
          <p:cNvSpPr txBox="1"/>
          <p:nvPr/>
        </p:nvSpPr>
        <p:spPr>
          <a:xfrm>
            <a:off x="6739759" y="4166256"/>
            <a:ext cx="176573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blue ray represents multiple primary rays!</a:t>
            </a:r>
            <a:br>
              <a:rPr lang="en-US" dirty="0">
                <a:latin typeface="Comic Sans MS" panose="030F0702030302020204" pitchFamily="66" charset="0"/>
              </a:rPr>
            </a:b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Each primary ray generates a single path.</a:t>
            </a:r>
          </a:p>
        </p:txBody>
      </p:sp>
    </p:spTree>
    <p:extLst>
      <p:ext uri="{BB962C8B-B14F-4D97-AF65-F5344CB8AC3E}">
        <p14:creationId xmlns:p14="http://schemas.microsoft.com/office/powerpoint/2010/main" val="43001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/>
              <a:t>Bottom surface is </a:t>
            </a:r>
            <a:r>
              <a:rPr lang="en-US" dirty="0" err="1"/>
              <a:t>Lambertian</a:t>
            </a:r>
            <a:endParaRPr lang="en-US" dirty="0"/>
          </a:p>
          <a:p>
            <a:r>
              <a:rPr lang="en-US" dirty="0"/>
              <a:t>Wall is specular</a:t>
            </a:r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0" y="4220058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2485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 type determines ray orientation</a:t>
            </a:r>
          </a:p>
          <a:p>
            <a:pPr lvl="1"/>
            <a:r>
              <a:rPr lang="en-US" dirty="0"/>
              <a:t>Pure </a:t>
            </a:r>
            <a:r>
              <a:rPr lang="en-US" dirty="0" err="1"/>
              <a:t>Lambertian</a:t>
            </a:r>
            <a:r>
              <a:rPr lang="en-US" dirty="0"/>
              <a:t> surfaces reflect rays in a random direction </a:t>
            </a:r>
          </a:p>
          <a:p>
            <a:r>
              <a:rPr lang="en-US" dirty="0"/>
              <a:t>Relying only on hitting lights leads to long convergence times</a:t>
            </a:r>
          </a:p>
          <a:p>
            <a:pPr lvl="1"/>
            <a:r>
              <a:rPr lang="en-US" dirty="0"/>
              <a:t>Few paths will hit lights in the recursion depth limit </a:t>
            </a:r>
          </a:p>
        </p:txBody>
      </p:sp>
      <p:pic>
        <p:nvPicPr>
          <p:cNvPr id="4" name="Picture 3" descr="Figure26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3" y="3726614"/>
            <a:ext cx="7128283" cy="27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0456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66271</TotalTime>
  <Words>1446</Words>
  <Application>Microsoft Office PowerPoint</Application>
  <PresentationFormat>On-screen Show (4:3)</PresentationFormat>
  <Paragraphs>240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メイリオ</vt:lpstr>
      <vt:lpstr>Arial</vt:lpstr>
      <vt:lpstr>Calibri</vt:lpstr>
      <vt:lpstr>Century Gothic</vt:lpstr>
      <vt:lpstr>Comic Sans MS</vt:lpstr>
      <vt:lpstr>Wingdings 2</vt:lpstr>
      <vt:lpstr>DAK1</vt:lpstr>
      <vt:lpstr>Equation</vt:lpstr>
      <vt:lpstr>Photo Editor Photo</vt:lpstr>
      <vt:lpstr>CS 419: Production Rendering   Path Tracing</vt:lpstr>
      <vt:lpstr>A Brief History of Path Tracing</vt:lpstr>
      <vt:lpstr>Whitted Ray-Tracing</vt:lpstr>
      <vt:lpstr>Whitted Ray-Tracing</vt:lpstr>
      <vt:lpstr>Global Illumination</vt:lpstr>
      <vt:lpstr>Path Tracing</vt:lpstr>
      <vt:lpstr>Path Tracing</vt:lpstr>
      <vt:lpstr>Path Tracing</vt:lpstr>
      <vt:lpstr>Path Tracing</vt:lpstr>
      <vt:lpstr>A Monte Carlo Estimator for Path Tracing</vt:lpstr>
      <vt:lpstr>Things that are wrong on the internet </vt:lpstr>
      <vt:lpstr>What is a good argument against branching?</vt:lpstr>
      <vt:lpstr>Path Tracer Example</vt:lpstr>
      <vt:lpstr>Path Tracing with an Environment Light</vt:lpstr>
      <vt:lpstr>Path Tracing with an Area Light</vt:lpstr>
      <vt:lpstr>Convergence….</vt:lpstr>
      <vt:lpstr>Caustics</vt:lpstr>
      <vt:lpstr>Caustics are Problematic  (for Path Tracing)</vt:lpstr>
      <vt:lpstr>More Caustics</vt:lpstr>
      <vt:lpstr>Regular Expressions for Light Paths</vt:lpstr>
      <vt:lpstr>Rendering Caustics</vt:lpstr>
      <vt:lpstr>Path Tracing : Speedup through Light Sampling</vt:lpstr>
      <vt:lpstr>Bidirectional Path Tracing</vt:lpstr>
      <vt:lpstr>Bidirectional Path Tracing</vt:lpstr>
      <vt:lpstr>Metropolis Light Transport</vt:lpstr>
      <vt:lpstr>Aside: Pure Light Tracing Algorithm</vt:lpstr>
      <vt:lpstr>Russian Roulette</vt:lpstr>
      <vt:lpstr>Russian Roulette</vt:lpstr>
      <vt:lpstr>Russian Roulette and Bias</vt:lpstr>
      <vt:lpstr>Pure Path Tracing: the Good</vt:lpstr>
      <vt:lpstr>Pure Path Tracing: the Bad</vt:lpstr>
      <vt:lpstr>Path Re-Use</vt:lpstr>
      <vt:lpstr>Diffuse Dependency</vt:lpstr>
      <vt:lpstr>Basic Idea</vt:lpstr>
      <vt:lpstr>Irradiance Caching</vt:lpstr>
      <vt:lpstr>Storing Samples</vt:lpstr>
      <vt:lpstr>Is an Estimate Good?</vt:lpstr>
      <vt:lpstr>Geometric Factors</vt:lpstr>
      <vt:lpstr>Locations of Estimates</vt:lpstr>
      <vt:lpstr>Implementation Notes</vt:lpstr>
      <vt:lpstr>Motion Blur</vt:lpstr>
      <vt:lpstr>Motion Blur</vt:lpstr>
      <vt:lpstr>Participating Media (Volumes)</vt:lpstr>
      <vt:lpstr>PowerPoint Presentation</vt:lpstr>
      <vt:lpstr>Code….</vt:lpstr>
      <vt:lpstr>Code….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337</cp:revision>
  <cp:lastPrinted>2014-10-16T13:24:34Z</cp:lastPrinted>
  <dcterms:created xsi:type="dcterms:W3CDTF">2012-04-01T22:10:48Z</dcterms:created>
  <dcterms:modified xsi:type="dcterms:W3CDTF">2018-10-29T18:24:34Z</dcterms:modified>
</cp:coreProperties>
</file>